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102"/>
  </p:notesMasterIdLst>
  <p:sldIdLst>
    <p:sldId id="256" r:id="rId2"/>
    <p:sldId id="259" r:id="rId3"/>
    <p:sldId id="264" r:id="rId4"/>
    <p:sldId id="265" r:id="rId5"/>
    <p:sldId id="266" r:id="rId6"/>
    <p:sldId id="267" r:id="rId7"/>
    <p:sldId id="268" r:id="rId8"/>
    <p:sldId id="269" r:id="rId9"/>
    <p:sldId id="270" r:id="rId10"/>
    <p:sldId id="271"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2" r:id="rId29"/>
    <p:sldId id="293" r:id="rId30"/>
    <p:sldId id="294" r:id="rId31"/>
    <p:sldId id="295" r:id="rId32"/>
    <p:sldId id="296" r:id="rId33"/>
    <p:sldId id="297" r:id="rId34"/>
    <p:sldId id="298" r:id="rId35"/>
    <p:sldId id="299" r:id="rId36"/>
    <p:sldId id="303" r:id="rId37"/>
    <p:sldId id="304" r:id="rId38"/>
    <p:sldId id="307" r:id="rId39"/>
    <p:sldId id="308" r:id="rId40"/>
    <p:sldId id="309" r:id="rId41"/>
    <p:sldId id="310" r:id="rId42"/>
    <p:sldId id="311" r:id="rId43"/>
    <p:sldId id="313" r:id="rId44"/>
    <p:sldId id="315" r:id="rId45"/>
    <p:sldId id="316" r:id="rId46"/>
    <p:sldId id="318" r:id="rId47"/>
    <p:sldId id="319" r:id="rId48"/>
    <p:sldId id="320" r:id="rId49"/>
    <p:sldId id="321" r:id="rId50"/>
    <p:sldId id="322" r:id="rId51"/>
    <p:sldId id="326" r:id="rId52"/>
    <p:sldId id="327" r:id="rId53"/>
    <p:sldId id="328" r:id="rId54"/>
    <p:sldId id="331" r:id="rId55"/>
    <p:sldId id="332" r:id="rId56"/>
    <p:sldId id="333" r:id="rId57"/>
    <p:sldId id="336" r:id="rId58"/>
    <p:sldId id="337" r:id="rId59"/>
    <p:sldId id="338" r:id="rId60"/>
    <p:sldId id="341" r:id="rId61"/>
    <p:sldId id="343" r:id="rId62"/>
    <p:sldId id="344" r:id="rId63"/>
    <p:sldId id="345" r:id="rId64"/>
    <p:sldId id="346" r:id="rId65"/>
    <p:sldId id="347" r:id="rId66"/>
    <p:sldId id="348" r:id="rId67"/>
    <p:sldId id="349" r:id="rId68"/>
    <p:sldId id="350" r:id="rId69"/>
    <p:sldId id="380" r:id="rId70"/>
    <p:sldId id="381" r:id="rId71"/>
    <p:sldId id="351" r:id="rId72"/>
    <p:sldId id="352" r:id="rId73"/>
    <p:sldId id="353" r:id="rId74"/>
    <p:sldId id="354" r:id="rId75"/>
    <p:sldId id="355" r:id="rId76"/>
    <p:sldId id="382" r:id="rId77"/>
    <p:sldId id="356" r:id="rId78"/>
    <p:sldId id="357" r:id="rId79"/>
    <p:sldId id="358" r:id="rId80"/>
    <p:sldId id="359" r:id="rId81"/>
    <p:sldId id="383" r:id="rId82"/>
    <p:sldId id="360" r:id="rId83"/>
    <p:sldId id="361" r:id="rId84"/>
    <p:sldId id="363" r:id="rId85"/>
    <p:sldId id="364" r:id="rId86"/>
    <p:sldId id="365" r:id="rId87"/>
    <p:sldId id="366" r:id="rId88"/>
    <p:sldId id="367" r:id="rId89"/>
    <p:sldId id="368" r:id="rId90"/>
    <p:sldId id="369" r:id="rId91"/>
    <p:sldId id="384" r:id="rId92"/>
    <p:sldId id="370" r:id="rId93"/>
    <p:sldId id="372" r:id="rId94"/>
    <p:sldId id="373" r:id="rId95"/>
    <p:sldId id="374" r:id="rId96"/>
    <p:sldId id="375" r:id="rId97"/>
    <p:sldId id="376" r:id="rId98"/>
    <p:sldId id="377" r:id="rId99"/>
    <p:sldId id="378" r:id="rId100"/>
    <p:sldId id="379" r:id="rId101"/>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printerSettings" Target="printerSettings/printerSettings1.bin"/><Relationship Id="rId104" Type="http://schemas.openxmlformats.org/officeDocument/2006/relationships/commentAuthors" Target="commentAuthor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Click the </a:t>
            </a:r>
            <a:r>
              <a:rPr lang="en-US" b="0" i="1" u="none" strike="noStrike" baseline="0" smtClean="0">
                <a:latin typeface="Segoe"/>
                <a:ea typeface="ＭＳ ゴシック"/>
              </a:rPr>
              <a:t>Protected View</a:t>
            </a:r>
            <a:r>
              <a:rPr lang="en-US" b="0" i="0" u="none" strike="noStrike" baseline="0" smtClean="0">
                <a:latin typeface="Segoe"/>
                <a:ea typeface="ＭＳ ゴシック"/>
              </a:rPr>
              <a:t> button in Backstage.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257904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Clicking the down arrow key in Manage Versions allows you to Recover Unsaved Documents; the Open dialog box opens files specifically from the location where unsaved files are saved.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3193851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a prompt did not appear on your screen to save your document, you can change the AutoRecovery preferences from the default. The default for AutoRecovery is to save every ten minutes; it can be found in Backstage, Options command, in the Save settings category. For instructional purposes, you might need to change the settings to three or five minutes. Close the document without saving, and the prompt will indicate that the file will be temporarily saved.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1340260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At the Open dialog box for Unsaved Files, click the </a:t>
            </a:r>
            <a:r>
              <a:rPr lang="en-US" b="0" i="1" u="none" strike="noStrike" baseline="0" smtClean="0">
                <a:latin typeface="Segoe"/>
                <a:ea typeface="ＭＳ ゴシック"/>
              </a:rPr>
              <a:t>Organize</a:t>
            </a:r>
            <a:r>
              <a:rPr lang="en-US" b="0" i="0" u="none" strike="noStrike" baseline="0" smtClean="0">
                <a:latin typeface="Segoe"/>
                <a:ea typeface="ＭＳ ゴシック"/>
              </a:rPr>
              <a:t> button and then click </a:t>
            </a:r>
            <a:r>
              <a:rPr lang="en-US" b="0" i="1" u="none" strike="noStrike" baseline="0" smtClean="0">
                <a:latin typeface="Segoe"/>
                <a:ea typeface="ＭＳ ゴシック"/>
              </a:rPr>
              <a:t>Delete</a:t>
            </a:r>
            <a:r>
              <a:rPr lang="en-US" b="0" i="0" u="none" strike="noStrike" baseline="0" smtClean="0">
                <a:latin typeface="Segoe"/>
                <a:ea typeface="ＭＳ ゴシック"/>
              </a:rPr>
              <a:t>. At the prompt, </a:t>
            </a:r>
            <a:r>
              <a:rPr lang="en-US" b="0" i="1" u="none" strike="noStrike" baseline="0" smtClean="0">
                <a:latin typeface="Segoe"/>
                <a:ea typeface="ＭＳ ゴシック"/>
              </a:rPr>
              <a:t>Are you sure you want to move this file to the Recycle Bin?</a:t>
            </a:r>
            <a:r>
              <a:rPr lang="en-US" b="0" i="0" u="none" strike="noStrike" baseline="0" smtClean="0">
                <a:latin typeface="Times New Roman"/>
                <a:ea typeface="ＭＳ ゴシック"/>
              </a:rPr>
              <a:t>,</a:t>
            </a:r>
            <a:r>
              <a:rPr lang="en-US" b="0" i="0" u="none" strike="noStrike" baseline="0" smtClean="0">
                <a:latin typeface="Segoe"/>
                <a:ea typeface="ＭＳ ゴシック"/>
              </a:rPr>
              <a:t> click </a:t>
            </a:r>
            <a:r>
              <a:rPr lang="en-US" b="0" i="1" u="none" strike="noStrike" baseline="0" smtClean="0">
                <a:latin typeface="Segoe"/>
                <a:ea typeface="ＭＳ ゴシック"/>
              </a:rPr>
              <a:t>Yes</a:t>
            </a:r>
            <a:r>
              <a:rPr lang="en-US" b="0" i="0" u="none" strike="noStrike" baseline="0" smtClean="0">
                <a:latin typeface="Times New Roman"/>
                <a:ea typeface="ＭＳ ゴシック"/>
              </a:rPr>
              <a:t>.</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Unsaved Documents are found in a specific location on your hard drive. A file extension of ASD has been assigned to unsaved documents. The files located in Recovering Unsaved Files are temporary files until saved.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50</a:t>
            </a:fld>
            <a:endParaRPr lang="en-US"/>
          </a:p>
        </p:txBody>
      </p:sp>
    </p:spTree>
    <p:extLst>
      <p:ext uri="{BB962C8B-B14F-4D97-AF65-F5344CB8AC3E}">
        <p14:creationId xmlns:p14="http://schemas.microsoft.com/office/powerpoint/2010/main" val="181064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For this exercise, you must use Microsoft Outlook 2013. If you are unsure, check with your instructor to determine whether you have access to Microsoft Outlook 2013 on your computer.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60</a:t>
            </a:fld>
            <a:endParaRPr lang="en-US"/>
          </a:p>
        </p:txBody>
      </p:sp>
    </p:spTree>
    <p:extLst>
      <p:ext uri="{BB962C8B-B14F-4D97-AF65-F5344CB8AC3E}">
        <p14:creationId xmlns:p14="http://schemas.microsoft.com/office/powerpoint/2010/main" val="377994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information about Microsoft SkyDrive, the login information, and images are all current at the time this book was published. As you know, things change quite frequently on the web, and Microsoft SkyDrive is no exception. Please check out the Microsoft SkyDrive website or use Bing to search for more up-to-date information.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4265973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1, you learn about file extensions and saving files in different file formats.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77</a:t>
            </a:fld>
            <a:endParaRPr lang="en-US"/>
          </a:p>
        </p:txBody>
      </p:sp>
    </p:spTree>
    <p:extLst>
      <p:ext uri="{BB962C8B-B14F-4D97-AF65-F5344CB8AC3E}">
        <p14:creationId xmlns:p14="http://schemas.microsoft.com/office/powerpoint/2010/main" val="2736506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blog and publish from your blog URL site.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95</a:t>
            </a:fld>
            <a:endParaRPr lang="en-US"/>
          </a:p>
        </p:txBody>
      </p:sp>
    </p:spTree>
    <p:extLst>
      <p:ext uri="{BB962C8B-B14F-4D97-AF65-F5344CB8AC3E}">
        <p14:creationId xmlns:p14="http://schemas.microsoft.com/office/powerpoint/2010/main" val="2133279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It is important for you to remember your password. If you forget your password, Microsoft cannot retrieve it for you. Record and store your password in a safe location, such as, placing it in your security safe or a secure place at home</a:t>
            </a:r>
            <a:r>
              <a:rPr lang="en-US" b="0" i="0" u="none" strike="noStrike" baseline="0" smtClean="0">
                <a:latin typeface="Times New Roman"/>
                <a:ea typeface="ＭＳ ゴシック"/>
              </a:rPr>
              <a:t>.</a:t>
            </a:r>
            <a:r>
              <a:rPr lang="en-US" b="0" i="0" u="none" strike="noStrike" baseline="0" smtClean="0">
                <a:latin typeface="Segoe"/>
                <a:ea typeface="ＭＳ ゴシック"/>
              </a:rPr>
              <a:t> Use strong passwords that combine uppercase and lowercase letters, numbers, and symbols. Weak passwords do not mix these elements. An example of a strong password is </a:t>
            </a:r>
            <a:r>
              <a:rPr lang="en-US" b="0" i="1" u="none" strike="noStrike" baseline="0" smtClean="0">
                <a:latin typeface="Segoe"/>
                <a:ea typeface="ＭＳ ゴシック"/>
              </a:rPr>
              <a:t>W5!dk8aG</a:t>
            </a:r>
            <a:r>
              <a:rPr lang="en-US" b="0" i="0" u="none" strike="noStrike" baseline="0" smtClean="0">
                <a:latin typeface="Segoe"/>
                <a:ea typeface="ＭＳ ゴシック"/>
              </a:rPr>
              <a:t>; a weak password is </a:t>
            </a:r>
            <a:r>
              <a:rPr lang="en-US" b="0" i="1" u="none" strike="noStrike" baseline="0" smtClean="0">
                <a:latin typeface="Segoe"/>
                <a:ea typeface="ＭＳ ゴシック"/>
              </a:rPr>
              <a:t>CAR381</a:t>
            </a:r>
            <a:r>
              <a:rPr lang="en-US" b="0" i="0" u="none" strike="noStrike" baseline="0" smtClean="0">
                <a:latin typeface="Segoe"/>
                <a:ea typeface="ＭＳ ゴシック"/>
              </a:rPr>
              <a:t>. Passwords should be 8 or more characters in length. A password phrase that uses 14 or more characters is better.</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2985536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There are two other ways to open the Restrict Editing pane: from the Developer tab, select </a:t>
            </a:r>
            <a:r>
              <a:rPr lang="en-US" b="0" i="1" u="none" strike="noStrike" baseline="0" smtClean="0">
                <a:latin typeface="Segoe"/>
                <a:ea typeface="ＭＳ ゴシック"/>
              </a:rPr>
              <a:t>Restrict Editing</a:t>
            </a:r>
            <a:r>
              <a:rPr lang="en-US" b="0" i="0" u="none" strike="noStrike" baseline="0" smtClean="0">
                <a:latin typeface="Segoe"/>
                <a:ea typeface="ＭＳ ゴシック"/>
              </a:rPr>
              <a:t>; from the Review tab.</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157743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9, you learn about inserting, editing, and deleting comments.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248766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Restricting comments can be made to the whole document or you can select portions of the document where editing changes are allowed.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392488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On the document screen, click </a:t>
            </a:r>
            <a:r>
              <a:rPr lang="en-US" b="0" i="1" u="none" strike="noStrike" baseline="0" smtClean="0">
                <a:latin typeface="Segoe"/>
                <a:ea typeface="ＭＳ ゴシック"/>
              </a:rPr>
              <a:t>Edit Anyway</a:t>
            </a:r>
            <a:r>
              <a:rPr lang="en-US" b="0" i="0" u="none" strike="noStrike" baseline="0" smtClean="0">
                <a:latin typeface="Segoe"/>
                <a:ea typeface="ＭＳ ゴシック"/>
              </a:rPr>
              <a:t> to return document to its original status.</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282704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Documents that have been marked as ﬁnal in a 2013 Microsoft Ofﬁce program will not be read only if they are opened in earlier versions of Microsoft Ofﬁce programs</a:t>
            </a:r>
            <a:r>
              <a:rPr lang="en-US" b="0" i="0" u="none" strike="noStrike" baseline="0" smtClean="0">
                <a:latin typeface="Times New Roman"/>
                <a:ea typeface="ＭＳ ゴシック"/>
              </a:rPr>
              <a:t>.</a:t>
            </a:r>
            <a:r>
              <a:rPr lang="en-US" b="0" i="0" u="none" strike="noStrike" baseline="0" smtClean="0">
                <a:latin typeface="Segoe"/>
                <a:ea typeface="ＭＳ ゴシック"/>
              </a:rPr>
              <a:t> It is important to recognize that the Mark as Final command is not a security feature—anyone who receives an electronic copy of a document that has been marked as final can edit that document by removing the Mark as Final status from the document.</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4231458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To unprotect the document, you must already be inside the document (with the correct password). From within the document, select the </a:t>
            </a:r>
            <a:r>
              <a:rPr lang="en-US" i="1">
                <a:latin typeface="Segoe"/>
                <a:ea typeface="ＭＳ ゴシック"/>
              </a:rPr>
              <a:t>Backstage</a:t>
            </a:r>
            <a:r>
              <a:rPr lang="en-US">
                <a:latin typeface="Segoe"/>
                <a:ea typeface="ＭＳ ゴシック"/>
              </a:rPr>
              <a:t> tab, click the </a:t>
            </a:r>
            <a:r>
              <a:rPr lang="en-US" i="1">
                <a:latin typeface="Segoe"/>
                <a:ea typeface="ＭＳ ゴシック"/>
              </a:rPr>
              <a:t>Protect Document</a:t>
            </a:r>
            <a:r>
              <a:rPr lang="en-US">
                <a:latin typeface="Segoe"/>
                <a:ea typeface="ＭＳ ゴシック"/>
              </a:rPr>
              <a:t> button, select </a:t>
            </a:r>
            <a:r>
              <a:rPr lang="en-US" i="1">
                <a:latin typeface="Segoe"/>
                <a:ea typeface="ＭＳ ゴシック"/>
              </a:rPr>
              <a:t>Encrypt with Password</a:t>
            </a:r>
            <a:r>
              <a:rPr lang="en-US">
                <a:latin typeface="Segoe"/>
                <a:ea typeface="ＭＳ ゴシック"/>
              </a:rPr>
              <a:t>, delete the password from the dialog box</a:t>
            </a:r>
            <a:r>
              <a:rPr lang="en-US">
                <a:latin typeface="Times New Roman"/>
                <a:ea typeface="ＭＳ ゴシック"/>
              </a:rPr>
              <a:t>,</a:t>
            </a:r>
            <a:r>
              <a:rPr lang="en-US">
                <a:latin typeface="Segoe"/>
                <a:ea typeface="ＭＳ ゴシック"/>
              </a:rPr>
              <a:t> and select </a:t>
            </a:r>
            <a:r>
              <a:rPr lang="en-US" i="1">
                <a:latin typeface="Segoe"/>
                <a:ea typeface="ＭＳ ゴシック"/>
              </a:rPr>
              <a:t>Save</a:t>
            </a:r>
            <a:r>
              <a:rPr lang="en-US">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35</a:t>
            </a:fld>
            <a:endParaRPr lang="en-US"/>
          </a:p>
        </p:txBody>
      </p:sp>
    </p:spTree>
    <p:extLst>
      <p:ext uri="{BB962C8B-B14F-4D97-AF65-F5344CB8AC3E}">
        <p14:creationId xmlns:p14="http://schemas.microsoft.com/office/powerpoint/2010/main" val="3295758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This document opens in Protected View on the author’s machine because Word is able to detect that she downloaded the file from an FTP site and saved it on her machine. However, if someone else receives the file from a trusted source (such as from a CD or a secure email), Word is able to detect this and open the file in normal view. Therefore, when you open this file, depending upon how you received the file, Word might actually not open it in Protected View. Unfortunately we cannot create a file that will always open in Protected View.</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933348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8FB71C-AB48-1A4C-8773-32A760EBBB06}" type="datetimeFigureOut">
              <a:t>9/1/13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AB33E-5600-3443-85DF-13DCC2D8618E}" type="slidenum">
              <a:t>‹#›</a:t>
            </a:fld>
            <a:endParaRPr lang="en-US"/>
          </a:p>
        </p:txBody>
      </p:sp>
    </p:spTree>
    <p:extLst>
      <p:ext uri="{BB962C8B-B14F-4D97-AF65-F5344CB8AC3E}">
        <p14:creationId xmlns:p14="http://schemas.microsoft.com/office/powerpoint/2010/main" val="526701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597275"/>
            <a:ext cx="8534400" cy="898525"/>
          </a:xfrm>
        </p:spPr>
        <p:txBody>
          <a:bodyPr lIns="45720" rIns="45720">
            <a:normAutofit/>
          </a:bodyPr>
          <a:lstStyle/>
          <a:p>
            <a:pPr lvl="0" algn="r">
              <a:lnSpc>
                <a:spcPct val="80000"/>
              </a:lnSpc>
            </a:pPr>
            <a:r>
              <a:rPr lang="en-US" sz="4400">
                <a:latin typeface="Segoe"/>
                <a:ea typeface="ＭＳ ゴシック"/>
              </a:rPr>
              <a:t>Protecting and Sharing Documents</a:t>
            </a:r>
          </a:p>
        </p:txBody>
      </p:sp>
      <p:sp>
        <p:nvSpPr>
          <p:cNvPr id="2055" name="Subtitle 2"/>
          <p:cNvSpPr>
            <a:spLocks noGrp="1"/>
          </p:cNvSpPr>
          <p:nvPr>
            <p:ph type="body" idx="1"/>
          </p:nvPr>
        </p:nvSpPr>
        <p:spPr>
          <a:xfrm>
            <a:off x="304800" y="28956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13</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Password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5"/>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Peer Review1</a:t>
            </a:r>
            <a:r>
              <a:rPr lang="en-US" b="0" i="0" u="none" strike="noStrike" baseline="0" smtClean="0">
                <a:solidFill>
                  <a:srgbClr val="000000"/>
                </a:solidFill>
                <a:latin typeface="Segoe"/>
                <a:ea typeface="ＭＳ ゴシック"/>
              </a:rPr>
              <a:t> in your flash drive in the lesson folder.</a:t>
            </a:r>
          </a:p>
          <a:p>
            <a:pPr lvl="1" rtl="0">
              <a:buAutoNum type="arabicPeriod" startAt="5"/>
            </a:pPr>
            <a:r>
              <a:rPr lang="en-US" b="0" i="0" u="none" strike="noStrike" baseline="0" smtClean="0">
                <a:solidFill>
                  <a:srgbClr val="000000"/>
                </a:solidFill>
                <a:latin typeface="Segoe"/>
                <a:ea typeface="ＭＳ ゴシック"/>
              </a:rPr>
              <a:t>You now have two copies of the same document: one with a password and one without.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41427905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100</a:t>
            </a:fld>
            <a:endParaRPr lang="en-US" dirty="0"/>
          </a:p>
        </p:txBody>
      </p:sp>
      <p:pic>
        <p:nvPicPr>
          <p:cNvPr id="7" name="Picture 6" descr="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399"/>
            <a:ext cx="8153400" cy="1261933"/>
          </a:xfrm>
          <a:prstGeom prst="rect">
            <a:avLst/>
          </a:prstGeom>
        </p:spPr>
      </p:pic>
    </p:spTree>
    <p:extLst>
      <p:ext uri="{BB962C8B-B14F-4D97-AF65-F5344CB8AC3E}">
        <p14:creationId xmlns:p14="http://schemas.microsoft.com/office/powerpoint/2010/main" val="3801071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open from previous exercise.</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then click </a:t>
            </a:r>
            <a:r>
              <a:rPr lang="en-US" b="1" i="0" u="none" strike="noStrike" baseline="0" smtClean="0">
                <a:solidFill>
                  <a:prstClr val="black"/>
                </a:solidFill>
                <a:latin typeface="Segoe"/>
                <a:ea typeface="ＭＳ ゴシック"/>
              </a:rPr>
              <a:t>Protect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Document</a:t>
            </a:r>
            <a:r>
              <a:rPr lang="en-US" b="0" i="0" u="none" strike="noStrike" baseline="0" smtClean="0">
                <a:solidFill>
                  <a:srgbClr val="000000"/>
                </a:solidFill>
                <a:latin typeface="Segoe"/>
                <a:ea typeface="ＭＳ ゴシック"/>
              </a:rPr>
              <a:t> to display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menu.</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Restrict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Editing</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displayed at right</a:t>
            </a:r>
            <a:r>
              <a:rPr lang="en-US" b="0" i="0" u="none" strike="noStrike" baseline="0" smtClean="0">
                <a:solidFill>
                  <a:srgbClr val="000000"/>
                </a:solidFill>
                <a:latin typeface="Times New Roman"/>
                <a:ea typeface="ＭＳ ゴシック"/>
              </a:rPr>
              <a:t>.</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13-6.png"/>
          <p:cNvPicPr>
            <a:picLocks noChangeAspect="1"/>
          </p:cNvPicPr>
          <p:nvPr/>
        </p:nvPicPr>
        <p:blipFill rotWithShape="1">
          <a:blip r:embed="rId2">
            <a:extLst>
              <a:ext uri="{28A0092B-C50C-407E-A947-70E740481C1C}">
                <a14:useLocalDpi xmlns:a14="http://schemas.microsoft.com/office/drawing/2010/main" val="0"/>
              </a:ext>
            </a:extLst>
          </a:blip>
          <a:srcRect r="31296"/>
          <a:stretch/>
        </p:blipFill>
        <p:spPr>
          <a:xfrm>
            <a:off x="4512231" y="2040467"/>
            <a:ext cx="4174569" cy="3959961"/>
          </a:xfrm>
          <a:prstGeom prst="rect">
            <a:avLst/>
          </a:prstGeom>
        </p:spPr>
      </p:pic>
    </p:spTree>
    <p:extLst>
      <p:ext uri="{BB962C8B-B14F-4D97-AF65-F5344CB8AC3E}">
        <p14:creationId xmlns:p14="http://schemas.microsoft.com/office/powerpoint/2010/main" val="95349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The Restrict Editing pane displays on the </a:t>
            </a:r>
            <a:br>
              <a:rPr lang="en-US" sz="2000" b="0" i="0" u="none" strike="noStrike" baseline="0" smtClean="0">
                <a:latin typeface="Segoe"/>
                <a:ea typeface="ＭＳ ゴシック"/>
              </a:rPr>
            </a:br>
            <a:r>
              <a:rPr lang="en-US" sz="2000" b="0" i="0" u="none" strike="noStrike" baseline="0" smtClean="0">
                <a:latin typeface="Segoe"/>
                <a:ea typeface="ＭＳ ゴシック"/>
              </a:rPr>
              <a:t>right pane on your screen as shown at</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Item one is the </a:t>
            </a:r>
            <a:r>
              <a:rPr lang="en-US" sz="2000" b="0" i="1" u="none" strike="noStrike" baseline="0" smtClean="0">
                <a:latin typeface="Segoe"/>
                <a:ea typeface="ＭＳ ゴシック"/>
              </a:rPr>
              <a:t>Formatting </a:t>
            </a:r>
            <a:br>
              <a:rPr lang="en-US" sz="2000" b="0" i="1" u="none" strike="noStrike" baseline="0" smtClean="0">
                <a:latin typeface="Segoe"/>
                <a:ea typeface="ＭＳ ゴシック"/>
              </a:rPr>
            </a:br>
            <a:r>
              <a:rPr lang="en-US" sz="2000" b="0" i="1" u="none" strike="noStrike" baseline="0" smtClean="0">
                <a:latin typeface="Segoe"/>
                <a:ea typeface="ＭＳ ゴシック"/>
              </a:rPr>
              <a:t>restrictions</a:t>
            </a:r>
            <a:r>
              <a:rPr lang="en-US" sz="2000" b="0" i="0" u="none" strike="noStrike" baseline="0" smtClean="0">
                <a:latin typeface="Segoe"/>
                <a:ea typeface="ＭＳ ゴシック"/>
              </a:rPr>
              <a:t>, which is where you </a:t>
            </a:r>
            <a:br>
              <a:rPr lang="en-US" sz="2000" b="0" i="0" u="none" strike="noStrike" baseline="0" smtClean="0">
                <a:latin typeface="Segoe"/>
                <a:ea typeface="ＭＳ ゴシック"/>
              </a:rPr>
            </a:br>
            <a:r>
              <a:rPr lang="en-US" sz="2000" b="0" i="0" u="none" strike="noStrike" baseline="0" smtClean="0">
                <a:latin typeface="Segoe"/>
                <a:ea typeface="ＭＳ ゴシック"/>
              </a:rPr>
              <a:t>determine what type of formatting </a:t>
            </a:r>
            <a:br>
              <a:rPr lang="en-US" sz="2000" b="0" i="0" u="none" strike="noStrike" baseline="0" smtClean="0">
                <a:latin typeface="Segoe"/>
                <a:ea typeface="ＭＳ ゴシック"/>
              </a:rPr>
            </a:br>
            <a:r>
              <a:rPr lang="en-US" sz="2000" b="0" i="0" u="none" strike="noStrike" baseline="0" smtClean="0">
                <a:latin typeface="Segoe"/>
                <a:ea typeface="ＭＳ ゴシック"/>
              </a:rPr>
              <a:t>changes are allowed.</a:t>
            </a:r>
          </a:p>
          <a:p>
            <a:pPr lvl="0" rtl="0"/>
            <a:r>
              <a:rPr lang="en-US" sz="2000" b="0" i="0" u="none" strike="noStrike" baseline="0" smtClean="0">
                <a:latin typeface="Segoe"/>
                <a:ea typeface="ＭＳ ゴシック"/>
              </a:rPr>
              <a:t>The second item is </a:t>
            </a:r>
            <a:r>
              <a:rPr lang="en-US" sz="2000" b="0" i="1" u="none" strike="noStrike" baseline="0" smtClean="0">
                <a:latin typeface="Segoe"/>
                <a:ea typeface="ＭＳ ゴシック"/>
              </a:rPr>
              <a:t>Editing restrictions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1" u="none" strike="noStrike" baseline="0" smtClean="0">
                <a:latin typeface="Segoe"/>
                <a:ea typeface="ＭＳ ゴシック"/>
              </a:rPr>
              <a:t>No changes (Read only). </a:t>
            </a:r>
            <a:r>
              <a:rPr lang="en-US" sz="2000" b="0" i="0" u="none" strike="noStrike" baseline="0" smtClean="0">
                <a:latin typeface="Segoe"/>
                <a:ea typeface="ＭＳ ゴシック"/>
              </a:rPr>
              <a:t>You control </a:t>
            </a:r>
            <a:br>
              <a:rPr lang="en-US" sz="2000" b="0" i="0" u="none" strike="noStrike" baseline="0" smtClean="0">
                <a:latin typeface="Segoe"/>
                <a:ea typeface="ＭＳ ゴシック"/>
              </a:rPr>
            </a:br>
            <a:r>
              <a:rPr lang="en-US" sz="2000" b="0" i="0" u="none" strike="noStrike" baseline="0" smtClean="0">
                <a:latin typeface="Segoe"/>
                <a:ea typeface="ＭＳ ゴシック"/>
              </a:rPr>
              <a:t>the limitations on editing.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524000"/>
            <a:ext cx="3213107" cy="4475688"/>
          </a:xfrm>
          <a:prstGeom prst="rect">
            <a:avLst/>
          </a:prstGeom>
        </p:spPr>
      </p:pic>
    </p:spTree>
    <p:extLst>
      <p:ext uri="{BB962C8B-B14F-4D97-AF65-F5344CB8AC3E}">
        <p14:creationId xmlns:p14="http://schemas.microsoft.com/office/powerpoint/2010/main" val="94029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Add a check mark by </a:t>
            </a:r>
            <a:r>
              <a:rPr lang="en-US" b="0" i="1" u="none" strike="noStrike" baseline="0" smtClean="0">
                <a:solidFill>
                  <a:srgbClr val="000000"/>
                </a:solidFill>
                <a:latin typeface="Segoe"/>
                <a:ea typeface="ＭＳ ゴシック"/>
              </a:rPr>
              <a:t>Allow only this type of editing in the document</a:t>
            </a:r>
            <a:r>
              <a:rPr lang="en-US" b="0" i="0" u="none" strike="noStrike" baseline="0" smtClean="0">
                <a:solidFill>
                  <a:srgbClr val="000000"/>
                </a:solidFill>
                <a:latin typeface="Segoe"/>
                <a:ea typeface="ＭＳ ゴシック"/>
              </a:rPr>
              <a:t>. By default, </a:t>
            </a:r>
            <a:r>
              <a:rPr lang="en-US" b="0" i="1" u="none" strike="noStrike" baseline="0" smtClean="0">
                <a:solidFill>
                  <a:srgbClr val="000000"/>
                </a:solidFill>
                <a:latin typeface="Segoe"/>
                <a:ea typeface="ＭＳ ゴシック"/>
              </a:rPr>
              <a:t>No changes (Read only)</a:t>
            </a:r>
            <a:r>
              <a:rPr lang="en-US" b="0" i="0" u="none" strike="noStrike" baseline="0" smtClean="0">
                <a:solidFill>
                  <a:srgbClr val="000000"/>
                </a:solidFill>
                <a:latin typeface="Segoe"/>
                <a:ea typeface="ＭＳ ゴシック"/>
              </a:rPr>
              <a:t> is selected as the first option.</a:t>
            </a:r>
          </a:p>
          <a:p>
            <a:pPr lvl="1" rtl="0">
              <a:buAutoNum type="arabicPeriod" startAt="3"/>
            </a:pPr>
            <a:r>
              <a:rPr lang="en-US" b="0" i="0" u="none" strike="noStrike" baseline="0" smtClean="0">
                <a:solidFill>
                  <a:srgbClr val="000000"/>
                </a:solidFill>
                <a:latin typeface="Segoe"/>
                <a:ea typeface="ＭＳ ゴシック"/>
              </a:rPr>
              <a:t>In the third item, </a:t>
            </a:r>
            <a:r>
              <a:rPr lang="en-US" b="0" i="1" u="none" strike="noStrike" baseline="0" smtClean="0">
                <a:solidFill>
                  <a:srgbClr val="000000"/>
                </a:solidFill>
                <a:latin typeface="Segoe"/>
                <a:ea typeface="ＭＳ ゴシック"/>
              </a:rPr>
              <a:t>Start Enforcement</a:t>
            </a:r>
            <a:r>
              <a:rPr lang="en-US" b="0" i="1"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Yes, Start Enforcing</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Protection</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3324753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a:t>
            </a:r>
            <a:r>
              <a:rPr lang="en-US" b="0" i="1" u="none" strike="noStrike" baseline="0" smtClean="0">
                <a:latin typeface="Segoe"/>
                <a:ea typeface="ＭＳ ゴシック"/>
              </a:rPr>
              <a:t>Start Enforcing Protection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dialog box opens as shown at</a:t>
            </a:r>
            <a:br>
              <a:rPr lang="en-US" b="0" i="0" u="none" strike="noStrike" baseline="0" smtClean="0">
                <a:latin typeface="Segoe"/>
                <a:ea typeface="ＭＳ ゴシック"/>
              </a:rPr>
            </a:br>
            <a:r>
              <a:rPr lang="en-US" b="0" i="0" u="none" strike="noStrike" baseline="0" smtClean="0">
                <a:latin typeface="Segoe"/>
                <a:ea typeface="ＭＳ ゴシック"/>
              </a:rPr>
              <a:t>right</a:t>
            </a:r>
            <a:r>
              <a:rPr lang="en-US" b="0" i="0" u="none" strike="noStrike" baseline="0" smtClean="0">
                <a:latin typeface="Times New Roman"/>
                <a:ea typeface="ＭＳ ゴシック"/>
              </a:rPr>
              <a:t>.</a:t>
            </a:r>
            <a:r>
              <a:rPr lang="en-US" b="0" i="0" u="none" strike="noStrike" baseline="0" smtClean="0">
                <a:latin typeface="Segoe"/>
                <a:ea typeface="ＭＳ ゴシック"/>
              </a:rPr>
              <a:t> </a:t>
            </a:r>
          </a:p>
          <a:p>
            <a:pPr lvl="0" rtl="0"/>
            <a:r>
              <a:rPr lang="en-US" b="0" i="0" u="none" strike="noStrike" baseline="0" smtClean="0">
                <a:latin typeface="Segoe"/>
                <a:ea typeface="ＭＳ ゴシック"/>
              </a:rPr>
              <a:t>The </a:t>
            </a:r>
            <a:r>
              <a:rPr lang="en-US" b="0" i="1" u="none" strike="noStrike" baseline="0" smtClean="0">
                <a:latin typeface="Segoe"/>
                <a:ea typeface="ＭＳ ゴシック"/>
              </a:rPr>
              <a:t>Start Enforcing Protection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turns on the set restriction </a:t>
            </a:r>
            <a:br>
              <a:rPr lang="en-US" b="0" i="0" u="none" strike="noStrike" baseline="0" smtClean="0">
                <a:latin typeface="Segoe"/>
                <a:ea typeface="ＭＳ ゴシック"/>
              </a:rPr>
            </a:br>
            <a:r>
              <a:rPr lang="en-US" b="0" i="0" u="none" strike="noStrike" baseline="0" smtClean="0">
                <a:latin typeface="Segoe"/>
                <a:ea typeface="ＭＳ ゴシック"/>
              </a:rPr>
              <a:t>to begin restricting the </a:t>
            </a:r>
            <a:br>
              <a:rPr lang="en-US" b="0" i="0" u="none" strike="noStrike" baseline="0" smtClean="0">
                <a:latin typeface="Segoe"/>
                <a:ea typeface="ＭＳ ゴシック"/>
              </a:rPr>
            </a:br>
            <a:r>
              <a:rPr lang="en-US" b="0" i="0" u="none" strike="noStrike" baseline="0" smtClean="0">
                <a:latin typeface="Segoe"/>
                <a:ea typeface="ＭＳ ゴシック"/>
              </a:rPr>
              <a:t>document as a Read only type </a:t>
            </a:r>
            <a:br>
              <a:rPr lang="en-US" b="0" i="0" u="none" strike="noStrike" baseline="0" smtClean="0">
                <a:latin typeface="Segoe"/>
                <a:ea typeface="ＭＳ ゴシック"/>
              </a:rPr>
            </a:br>
            <a:r>
              <a:rPr lang="en-US" b="0" i="0" u="none" strike="noStrike" baseline="0" smtClean="0">
                <a:latin typeface="Segoe"/>
                <a:ea typeface="ＭＳ ゴシック"/>
              </a:rPr>
              <a:t>of document. </a:t>
            </a:r>
          </a:p>
          <a:p>
            <a:pPr lvl="0" rtl="0"/>
            <a:r>
              <a:rPr lang="en-US" b="0" i="0" u="none" strike="noStrike" baseline="0" smtClean="0">
                <a:latin typeface="Segoe"/>
                <a:ea typeface="ＭＳ ゴシック"/>
              </a:rPr>
              <a:t>The first option shows that by adding a password, the document will not be encrypted.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1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835400" cy="2400300"/>
          </a:xfrm>
          <a:prstGeom prst="rect">
            <a:avLst/>
          </a:prstGeom>
        </p:spPr>
      </p:pic>
    </p:spTree>
    <p:extLst>
      <p:ext uri="{BB962C8B-B14F-4D97-AF65-F5344CB8AC3E}">
        <p14:creationId xmlns:p14="http://schemas.microsoft.com/office/powerpoint/2010/main" val="70282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1" u="none" strike="noStrike" baseline="0" smtClean="0">
                <a:latin typeface="Segoe"/>
                <a:ea typeface="ＭＳ ゴシック"/>
              </a:rPr>
              <a:t>User authentication</a:t>
            </a:r>
            <a:r>
              <a:rPr lang="en-US" b="0" i="0" u="none" strike="noStrike" baseline="0" smtClean="0">
                <a:latin typeface="Segoe"/>
                <a:ea typeface="ＭＳ ゴシック"/>
              </a:rPr>
              <a:t> adds an encryption to the document with the restricted access enabled preventing sensitive documents from being printed, forwarded, or copied. </a:t>
            </a:r>
          </a:p>
          <a:p>
            <a:pPr lvl="0" rtl="0"/>
            <a:r>
              <a:rPr lang="en-US" b="0" i="0" u="none" strike="noStrike" baseline="0" smtClean="0">
                <a:latin typeface="Segoe"/>
                <a:ea typeface="ＭＳ ゴシック"/>
              </a:rPr>
              <a:t>Before you can use </a:t>
            </a:r>
            <a:r>
              <a:rPr lang="en-US" b="0" i="1" u="none" strike="noStrike" baseline="0" smtClean="0">
                <a:latin typeface="Segoe"/>
                <a:ea typeface="ＭＳ ゴシック"/>
              </a:rPr>
              <a:t>User authentication</a:t>
            </a:r>
            <a:r>
              <a:rPr lang="en-US" b="0" i="0" u="none" strike="noStrike" baseline="0" smtClean="0">
                <a:latin typeface="Segoe"/>
                <a:ea typeface="ＭＳ ゴシック"/>
              </a:rPr>
              <a:t>, your computer must be set up for the Information Rights Management (IRM). </a:t>
            </a:r>
          </a:p>
          <a:p>
            <a:pPr lvl="1" rtl="0">
              <a:buFont typeface="+mj-lt"/>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prstClr val="black"/>
                </a:solidFill>
                <a:latin typeface="Segoe"/>
                <a:ea typeface="ＭＳ ゴシック"/>
              </a:rPr>
              <a:t>BYA$%HRDept</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Enter new password</a:t>
            </a:r>
            <a:r>
              <a:rPr lang="en-US" b="0" i="0" u="none" strike="noStrike" baseline="0" smtClean="0">
                <a:solidFill>
                  <a:srgbClr val="000000"/>
                </a:solidFill>
                <a:latin typeface="Segoe"/>
                <a:ea typeface="ＭＳ ゴシック"/>
              </a:rPr>
              <a:t> box and </a:t>
            </a:r>
            <a:r>
              <a:rPr lang="en-US" b="0" i="1" u="none" strike="noStrike" baseline="0" smtClean="0">
                <a:solidFill>
                  <a:srgbClr val="000000"/>
                </a:solidFill>
                <a:latin typeface="Segoe"/>
                <a:ea typeface="ＭＳ ゴシック"/>
              </a:rPr>
              <a:t>Reenter password to confirm</a:t>
            </a:r>
            <a:r>
              <a:rPr lang="en-US" b="0" i="0" u="none" strike="noStrike" baseline="0" smtClean="0">
                <a:solidFill>
                  <a:srgbClr val="000000"/>
                </a:solidFill>
                <a:latin typeface="Segoe"/>
                <a:ea typeface="ＭＳ ゴシック"/>
              </a:rPr>
              <a:t> box, and then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315449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document is now protected from any editing, and only you may view this region. </a:t>
            </a:r>
          </a:p>
          <a:p>
            <a:pPr lvl="0" rtl="0"/>
            <a:r>
              <a:rPr lang="en-US" b="0" i="0" u="none" strike="noStrike" baseline="0" smtClean="0">
                <a:latin typeface="Segoe"/>
                <a:ea typeface="ＭＳ ゴシック"/>
              </a:rPr>
              <a:t>A </a:t>
            </a:r>
            <a:r>
              <a:rPr lang="en-US" b="0" i="1" u="none" strike="noStrike" baseline="0" smtClean="0">
                <a:latin typeface="Segoe"/>
                <a:ea typeface="ＭＳ ゴシック"/>
              </a:rPr>
              <a:t>region</a:t>
            </a:r>
            <a:r>
              <a:rPr lang="en-US" b="0" i="0" u="none" strike="noStrike" baseline="0" smtClean="0">
                <a:latin typeface="Segoe"/>
                <a:ea typeface="ＭＳ ゴシック"/>
              </a:rPr>
              <a:t> is the location in the document that you are allowed to edit. </a:t>
            </a:r>
          </a:p>
          <a:p>
            <a:pPr lvl="0" rtl="0"/>
            <a:r>
              <a:rPr lang="en-US" b="0" i="0" u="none" strike="noStrike" baseline="0" smtClean="0">
                <a:latin typeface="Segoe"/>
                <a:ea typeface="ＭＳ ゴシック"/>
              </a:rPr>
              <a:t>The Restrict Editing pane displays two available options: </a:t>
            </a:r>
            <a:r>
              <a:rPr lang="en-US" b="0" i="1" u="none" strike="noStrike" baseline="0" smtClean="0">
                <a:latin typeface="Segoe"/>
                <a:ea typeface="ＭＳ ゴシック"/>
              </a:rPr>
              <a:t>Find Next Region I Can Edit</a:t>
            </a:r>
            <a:r>
              <a:rPr lang="en-US" b="0" i="0" u="none" strike="noStrike" baseline="0" smtClean="0">
                <a:latin typeface="Segoe"/>
                <a:ea typeface="ＭＳ ゴシック"/>
              </a:rPr>
              <a:t> and </a:t>
            </a:r>
            <a:r>
              <a:rPr lang="en-US" b="0" i="1" u="none" strike="noStrike" baseline="0" smtClean="0">
                <a:latin typeface="Segoe"/>
                <a:ea typeface="ＭＳ ゴシック"/>
              </a:rPr>
              <a:t>Show All Regions I Can Edit</a:t>
            </a:r>
            <a:r>
              <a:rPr lang="en-US" b="0" i="0" u="none" strike="noStrike" baseline="0" smtClean="0">
                <a:latin typeface="Segoe"/>
                <a:ea typeface="ＭＳ ゴシック"/>
              </a:rPr>
              <a:t>. </a:t>
            </a:r>
          </a:p>
          <a:p>
            <a:pPr lvl="0" rtl="0"/>
            <a:r>
              <a:rPr lang="en-US" b="0" i="0" u="none" strike="noStrike" baseline="0" smtClean="0">
                <a:latin typeface="Segoe"/>
                <a:ea typeface="ＭＳ ゴシック"/>
              </a:rPr>
              <a:t>This displays the areas in your document that you have been granted permission to edit.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291134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Click the first button and notice that Word states that it has finished searching the document—there were no regions highlighted. </a:t>
            </a:r>
          </a:p>
          <a:p>
            <a:pPr lvl="0" rtl="0"/>
            <a:r>
              <a:rPr lang="en-US" b="0" i="0" u="none" strike="noStrike" baseline="0" smtClean="0">
                <a:latin typeface="Segoe"/>
                <a:ea typeface="ＭＳ ゴシック"/>
              </a:rPr>
              <a:t>Click the second button and no regions are highlighted. This is a read only document, so no editing is allowed.</a:t>
            </a:r>
          </a:p>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Stop Protection</a:t>
            </a:r>
            <a:r>
              <a:rPr lang="en-US" b="0" i="0" u="none" strike="noStrike" baseline="0" smtClean="0">
                <a:solidFill>
                  <a:srgbClr val="000000"/>
                </a:solidFill>
                <a:latin typeface="Segoe"/>
                <a:ea typeface="ＭＳ ゴシック"/>
              </a:rPr>
              <a:t> button at the bottom of the pane.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163954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Protect a Document as Read Only</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To unprotect the document, in the </a:t>
            </a:r>
            <a:r>
              <a:rPr lang="en-US" b="0" i="1" u="none" strike="noStrike" baseline="0" smtClean="0">
                <a:solidFill>
                  <a:srgbClr val="000000"/>
                </a:solidFill>
                <a:latin typeface="Segoe"/>
                <a:ea typeface="ＭＳ ゴシック"/>
              </a:rPr>
              <a:t>Unprotect Document</a:t>
            </a:r>
            <a:r>
              <a:rPr lang="en-US" b="0" i="0" u="none" strike="noStrike" baseline="0" smtClean="0">
                <a:solidFill>
                  <a:srgbClr val="000000"/>
                </a:solidFill>
                <a:latin typeface="Segoe"/>
                <a:ea typeface="ＭＳ ゴシック"/>
              </a:rPr>
              <a:t> dialog box, enter the password </a:t>
            </a:r>
            <a:r>
              <a:rPr lang="en-US" b="1" i="0" u="none" strike="noStrike" baseline="0" smtClean="0">
                <a:solidFill>
                  <a:prstClr val="black"/>
                </a:solidFill>
                <a:latin typeface="Segoe"/>
                <a:ea typeface="ＭＳ ゴシック"/>
              </a:rPr>
              <a:t>BYA$%HRDept</a:t>
            </a:r>
            <a:r>
              <a:rPr lang="en-US" b="0" i="0" u="none" strike="noStrike" baseline="0" smtClean="0">
                <a:solidFill>
                  <a:srgbClr val="000000"/>
                </a:solidFill>
                <a:latin typeface="Segoe"/>
                <a:ea typeface="ＭＳ ゴシック"/>
              </a:rPr>
              <a:t>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Allow only this type of editing</a:t>
            </a:r>
            <a:r>
              <a:rPr lang="en-US" b="0" i="0" u="none" strike="noStrike" baseline="0" smtClean="0">
                <a:solidFill>
                  <a:srgbClr val="000000"/>
                </a:solidFill>
                <a:latin typeface="Segoe"/>
                <a:ea typeface="ＭＳ ゴシック"/>
              </a:rPr>
              <a:t> in the document box to remove the check mark.</a:t>
            </a:r>
          </a:p>
          <a:p>
            <a:pPr lvl="1" rtl="0">
              <a:buAutoNum type="arabicPeriod" startAt="7"/>
            </a:pPr>
            <a:r>
              <a:rPr lang="en-US" b="0" i="0" u="none" strike="noStrike" baseline="0" smtClean="0">
                <a:solidFill>
                  <a:srgbClr val="000000"/>
                </a:solidFill>
                <a:latin typeface="Segoe"/>
                <a:ea typeface="ＭＳ ゴシック"/>
              </a:rPr>
              <a:t>Close the Restrict Editing pane.</a:t>
            </a:r>
          </a:p>
          <a:p>
            <a:pPr lvl="1" rtl="0">
              <a:buAutoNum type="arabicPeriod" startAt="7"/>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367702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Restrict a Document with Comments Only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On the Developer</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tab in the Protect group, click the </a:t>
            </a:r>
            <a:r>
              <a:rPr lang="en-US" b="1" i="0" u="none" strike="noStrike" baseline="0" smtClean="0">
                <a:solidFill>
                  <a:prstClr val="black"/>
                </a:solidFill>
                <a:latin typeface="Segoe"/>
                <a:ea typeface="ＭＳ ゴシック"/>
              </a:rPr>
              <a:t>Restrict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Editing</a:t>
            </a:r>
            <a:r>
              <a:rPr lang="en-US" b="0" i="0" u="none" strike="noStrike" baseline="0" smtClean="0">
                <a:solidFill>
                  <a:srgbClr val="000000"/>
                </a:solidFill>
                <a:latin typeface="Segoe"/>
                <a:ea typeface="ＭＳ ゴシック"/>
              </a:rPr>
              <a:t> button. The Restrict Editing pane opens.</a:t>
            </a:r>
          </a:p>
          <a:p>
            <a:pPr lvl="1" rtl="0"/>
            <a:r>
              <a:rPr lang="en-US" b="0" i="0" u="none" strike="noStrike" baseline="0" smtClean="0">
                <a:solidFill>
                  <a:srgbClr val="000000"/>
                </a:solidFill>
                <a:latin typeface="Segoe"/>
                <a:ea typeface="ＭＳ ゴシック"/>
              </a:rPr>
              <a:t>Add a check mark by </a:t>
            </a:r>
            <a:r>
              <a:rPr lang="en-US" b="0" i="1" u="none" strike="noStrike" baseline="0" smtClean="0">
                <a:solidFill>
                  <a:srgbClr val="000000"/>
                </a:solidFill>
                <a:latin typeface="Segoe"/>
                <a:ea typeface="ＭＳ ゴシック"/>
              </a:rPr>
              <a:t>Allow only this type of editing in this document</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drop-down arrow</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and select </a:t>
            </a:r>
            <a:r>
              <a:rPr lang="en-US" b="1" i="0" u="none" strike="noStrike" baseline="0" smtClean="0">
                <a:solidFill>
                  <a:prstClr val="black"/>
                </a:solidFill>
                <a:latin typeface="Segoe"/>
                <a:ea typeface="ＭＳ ゴシック"/>
              </a:rPr>
              <a:t>Comments</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360875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399"/>
            <a:ext cx="8153400" cy="1261933"/>
          </a:xfrm>
          <a:prstGeom prst="rect">
            <a:avLst/>
          </a:prstGeom>
        </p:spPr>
      </p:pic>
    </p:spTree>
    <p:extLst>
      <p:ext uri="{BB962C8B-B14F-4D97-AF65-F5344CB8AC3E}">
        <p14:creationId xmlns:p14="http://schemas.microsoft.com/office/powerpoint/2010/main" val="3897623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Restrict a Document with Comments Only</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practice this exercise on your own or you can pick someone in class to edit your document. If you pick someone in class, click the </a:t>
            </a:r>
            <a:r>
              <a:rPr lang="en-US" b="1" i="0" u="none" strike="noStrike" baseline="0" smtClean="0">
                <a:latin typeface="Segoe"/>
                <a:ea typeface="ＭＳ ゴシック"/>
              </a:rPr>
              <a:t>More Users…</a:t>
            </a:r>
            <a:r>
              <a:rPr lang="en-US" b="0" i="0" u="none" strike="noStrike" baseline="0" smtClean="0">
                <a:latin typeface="Segoe"/>
                <a:ea typeface="ＭＳ ゴシック"/>
              </a:rPr>
              <a:t> link and enter the person's e-mail address, (for example, </a:t>
            </a:r>
            <a:r>
              <a:rPr lang="en-US" b="0" i="1" u="none" strike="noStrike" baseline="0" smtClean="0">
                <a:latin typeface="Segoe"/>
                <a:ea typeface="ＭＳ ゴシック"/>
              </a:rPr>
              <a:t>user name@live.com</a:t>
            </a:r>
            <a:r>
              <a:rPr lang="en-US" b="0" i="0" u="none" strike="noStrike" baseline="0" smtClean="0">
                <a:latin typeface="Segoe"/>
                <a:ea typeface="ＭＳ ゴシック"/>
              </a:rPr>
              <a:t> in the </a:t>
            </a:r>
            <a:r>
              <a:rPr lang="en-US" b="0" i="1" u="none" strike="noStrike" baseline="0" smtClean="0">
                <a:latin typeface="Segoe"/>
                <a:ea typeface="ＭＳ ゴシック"/>
              </a:rPr>
              <a:t>Add Users</a:t>
            </a:r>
            <a:r>
              <a:rPr lang="en-US" b="0" i="0" u="none" strike="noStrike" baseline="0" smtClean="0">
                <a:latin typeface="Segoe"/>
                <a:ea typeface="ＭＳ ゴシック"/>
              </a:rPr>
              <a:t> dialog box). See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733800"/>
            <a:ext cx="5092700" cy="1460500"/>
          </a:xfrm>
          <a:prstGeom prst="rect">
            <a:avLst/>
          </a:prstGeom>
        </p:spPr>
      </p:pic>
    </p:spTree>
    <p:extLst>
      <p:ext uri="{BB962C8B-B14F-4D97-AF65-F5344CB8AC3E}">
        <p14:creationId xmlns:p14="http://schemas.microsoft.com/office/powerpoint/2010/main" val="245190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Restrict a Document with Comments Only</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More than one user can be added in the dialog box as long as you separate the e-mail address with a semicolon. Click </a:t>
            </a:r>
            <a:r>
              <a:rPr lang="en-US" b="1" i="0" u="none" strike="noStrike" baseline="0" smtClean="0">
                <a:latin typeface="Segoe"/>
                <a:ea typeface="ＭＳ ゴシック"/>
              </a:rPr>
              <a:t>OK</a:t>
            </a:r>
            <a:r>
              <a:rPr lang="en-US" b="0" i="0" u="none" strike="noStrike" baseline="0" smtClean="0">
                <a:latin typeface="Segoe"/>
                <a:ea typeface="ＭＳ ゴシック"/>
              </a:rPr>
              <a:t>. </a:t>
            </a:r>
          </a:p>
          <a:p>
            <a:pPr lvl="0" rtl="0"/>
            <a:r>
              <a:rPr lang="en-US" b="0" i="0" u="none" strike="noStrike" baseline="0" smtClean="0">
                <a:latin typeface="Segoe"/>
                <a:ea typeface="ＭＳ ゴシック"/>
              </a:rPr>
              <a:t>Add a check mark by the e-mail address. Once the recipient receives the e-mail, he or she will be able to edit the document and add comments. No other editing features will be enabled. </a:t>
            </a:r>
          </a:p>
          <a:p>
            <a:pPr lvl="1" rtl="0">
              <a:buFont typeface="+mj-lt"/>
              <a:buAutoNum type="arabicPeriod" startAt="4"/>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Start Enforcement</a:t>
            </a:r>
            <a:r>
              <a:rPr lang="en-US" b="0" i="0" u="none" strike="noStrike" baseline="0" smtClean="0">
                <a:solidFill>
                  <a:srgbClr val="000000"/>
                </a:solidFill>
                <a:latin typeface="Segoe"/>
                <a:ea typeface="ＭＳ ゴシック"/>
              </a:rPr>
              <a:t> section, click the </a:t>
            </a:r>
            <a:r>
              <a:rPr lang="en-US" b="1" i="0" u="none" strike="noStrike" baseline="0" smtClean="0">
                <a:solidFill>
                  <a:prstClr val="black"/>
                </a:solidFill>
                <a:latin typeface="Segoe"/>
                <a:ea typeface="ＭＳ ゴシック"/>
              </a:rPr>
              <a:t>Yes, Start Enforcing</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Protection</a:t>
            </a:r>
            <a:r>
              <a:rPr lang="en-US" b="0" i="0" u="none" strike="noStrike" baseline="0" smtClean="0">
                <a:solidFill>
                  <a:srgbClr val="000000"/>
                </a:solidFill>
                <a:latin typeface="Segoe"/>
                <a:ea typeface="ＭＳ ゴシック"/>
              </a:rPr>
              <a:t> button. The </a:t>
            </a:r>
            <a:r>
              <a:rPr lang="en-US" b="0" i="1" u="none" strike="noStrike" baseline="0" smtClean="0">
                <a:solidFill>
                  <a:srgbClr val="000000"/>
                </a:solidFill>
                <a:latin typeface="Segoe"/>
                <a:ea typeface="ＭＳ ゴシック"/>
              </a:rPr>
              <a:t>Start Enforcing Protection</a:t>
            </a:r>
            <a:r>
              <a:rPr lang="en-US" b="0" i="0" u="none" strike="noStrike" baseline="0" smtClean="0">
                <a:solidFill>
                  <a:srgbClr val="000000"/>
                </a:solidFill>
                <a:latin typeface="Segoe"/>
                <a:ea typeface="ＭＳ ゴシック"/>
              </a:rPr>
              <a:t> dialog box opens, which turns on the set restriction for comments only.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884882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Restrict a Document with Comments Only</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prstClr val="black"/>
                </a:solidFill>
                <a:latin typeface="Segoe"/>
                <a:ea typeface="ＭＳ ゴシック"/>
              </a:rPr>
              <a:t>BYA$%HRDept</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Enter new password (optional)</a:t>
            </a:r>
            <a:r>
              <a:rPr lang="en-US" b="0" i="0" u="none" strike="noStrike" baseline="0" smtClean="0">
                <a:solidFill>
                  <a:srgbClr val="000000"/>
                </a:solidFill>
                <a:latin typeface="Segoe"/>
                <a:ea typeface="ＭＳ ゴシック"/>
              </a:rPr>
              <a:t> box and in the </a:t>
            </a:r>
            <a:r>
              <a:rPr lang="en-US" b="0" i="1" u="none" strike="noStrike" baseline="0" smtClean="0">
                <a:solidFill>
                  <a:srgbClr val="000000"/>
                </a:solidFill>
                <a:latin typeface="Segoe"/>
                <a:ea typeface="ＭＳ ゴシック"/>
              </a:rPr>
              <a:t>Reenter password to confirm</a:t>
            </a:r>
            <a:r>
              <a:rPr lang="en-US" b="0" i="0" u="none" strike="noStrike" baseline="0" smtClean="0">
                <a:solidFill>
                  <a:srgbClr val="000000"/>
                </a:solidFill>
                <a:latin typeface="Segoe"/>
                <a:ea typeface="ＭＳ ゴシック"/>
              </a:rPr>
              <a:t> box,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Only comments can be added to the region. As mentioned previously, a region is the area in the document where you are allowed to make changes.</a:t>
            </a:r>
          </a:p>
          <a:p>
            <a:pPr lvl="1" rtl="0">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Show All Regions I Can Edit</a:t>
            </a:r>
            <a:r>
              <a:rPr lang="en-US" b="0" i="0" u="none" strike="noStrike" baseline="0" smtClean="0">
                <a:solidFill>
                  <a:srgbClr val="000000"/>
                </a:solidFill>
                <a:latin typeface="Segoe"/>
                <a:ea typeface="ＭＳ ゴシック"/>
              </a:rPr>
              <a:t>; the insertion point moves to the heading. Then select </a:t>
            </a:r>
            <a:r>
              <a:rPr lang="en-US" b="1" i="0" u="none" strike="noStrike" baseline="0" smtClean="0">
                <a:solidFill>
                  <a:prstClr val="black"/>
                </a:solidFill>
                <a:latin typeface="Segoe"/>
                <a:ea typeface="ＭＳ ゴシック"/>
              </a:rPr>
              <a:t>Jill A. Williams</a:t>
            </a:r>
            <a:r>
              <a:rPr lang="en-US" b="0" i="0" u="none" strike="noStrike" baseline="0" smtClean="0">
                <a:solidFill>
                  <a:srgbClr val="000000"/>
                </a:solidFill>
                <a:latin typeface="Segoe"/>
                <a:ea typeface="ＭＳ ゴシック"/>
              </a:rPr>
              <a:t>, insert a comment, and type </a:t>
            </a:r>
            <a:r>
              <a:rPr lang="en-US" b="1" i="0" u="none" strike="noStrike" baseline="0" smtClean="0">
                <a:solidFill>
                  <a:prstClr val="black"/>
                </a:solidFill>
                <a:latin typeface="Segoe"/>
                <a:ea typeface="ＭＳ ゴシック"/>
              </a:rPr>
              <a:t>Jill’s middle initial</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is E</a:t>
            </a:r>
            <a:r>
              <a:rPr lang="en-US" b="0" i="0" u="none" strike="noStrike" baseline="0" smtClean="0">
                <a:solidFill>
                  <a:srgbClr val="000000"/>
                </a:solidFill>
                <a:latin typeface="Segoe"/>
                <a:ea typeface="ＭＳ ゴシック"/>
              </a:rPr>
              <a:t>. The comment appears alongside of the document.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90167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Restrict a Document with Comments Only</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Stop Protection</a:t>
            </a:r>
            <a:r>
              <a:rPr lang="en-US" b="0" i="0" u="none" strike="noStrike" baseline="0" smtClean="0">
                <a:solidFill>
                  <a:srgbClr val="000000"/>
                </a:solidFill>
                <a:latin typeface="Segoe"/>
                <a:ea typeface="ＭＳ ゴシック"/>
              </a:rPr>
              <a:t> button at the bottom of the Restrict Editing pane.</a:t>
            </a:r>
          </a:p>
          <a:p>
            <a:pPr lvl="1" rtl="0">
              <a:buAutoNum type="arabicPeriod" startAt="8"/>
            </a:pP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Unprotect Document</a:t>
            </a:r>
            <a:r>
              <a:rPr lang="en-US" b="0" i="0" u="none" strike="noStrike" baseline="0" smtClean="0">
                <a:solidFill>
                  <a:srgbClr val="000000"/>
                </a:solidFill>
                <a:latin typeface="Segoe"/>
                <a:ea typeface="ＭＳ ゴシック"/>
              </a:rPr>
              <a:t> dialog box is displayed. </a:t>
            </a:r>
          </a:p>
          <a:p>
            <a:pPr lvl="1" rtl="0">
              <a:buAutoNum type="arabicPeriod" startAt="8"/>
            </a:pPr>
            <a:r>
              <a:rPr lang="en-US" b="0" i="0" u="none" strike="noStrike" baseline="0" smtClean="0">
                <a:solidFill>
                  <a:srgbClr val="000000"/>
                </a:solidFill>
                <a:latin typeface="Segoe"/>
                <a:ea typeface="ＭＳ ゴシック"/>
              </a:rPr>
              <a:t>Type </a:t>
            </a:r>
            <a:r>
              <a:rPr lang="en-US" b="1" i="0" u="none" strike="noStrike" baseline="0" smtClean="0">
                <a:solidFill>
                  <a:prstClr val="black"/>
                </a:solidFill>
                <a:latin typeface="Segoe"/>
                <a:ea typeface="ＭＳ ゴシック"/>
              </a:rPr>
              <a:t>BYA$%HRDept</a:t>
            </a:r>
            <a:r>
              <a:rPr lang="en-US" b="0" i="0" u="none" strike="noStrike" baseline="0" smtClean="0">
                <a:solidFill>
                  <a:srgbClr val="000000"/>
                </a:solidFill>
                <a:latin typeface="Segoe"/>
                <a:ea typeface="ＭＳ ゴシック"/>
              </a:rPr>
              <a:t>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Allow only this type of editing in the document</a:t>
            </a:r>
            <a:r>
              <a:rPr lang="en-US" b="0" i="0" u="none" strike="noStrike" baseline="0" smtClean="0">
                <a:solidFill>
                  <a:srgbClr val="000000"/>
                </a:solidFill>
                <a:latin typeface="Segoe"/>
                <a:ea typeface="ＭＳ ゴシック"/>
              </a:rPr>
              <a:t> box to remove the check mark.</a:t>
            </a:r>
          </a:p>
          <a:p>
            <a:pPr lvl="1" rtl="0">
              <a:buAutoNum type="arabicPeriod" startAt="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Peer Review2</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594917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Limit Formatting Styles in a Document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Formatting restrictions</a:t>
            </a:r>
            <a:r>
              <a:rPr lang="en-US" b="0" i="0" u="none" strike="noStrike" baseline="0" smtClean="0">
                <a:solidFill>
                  <a:srgbClr val="000000"/>
                </a:solidFill>
                <a:latin typeface="Segoe"/>
                <a:ea typeface="ＭＳ ゴシック"/>
              </a:rPr>
              <a:t> section, click the </a:t>
            </a:r>
            <a:r>
              <a:rPr lang="en-US" b="1" i="0" u="none" strike="noStrike" baseline="0" smtClean="0">
                <a:solidFill>
                  <a:prstClr val="black"/>
                </a:solidFill>
                <a:latin typeface="Segoe"/>
                <a:ea typeface="ＭＳ ゴシック"/>
              </a:rPr>
              <a:t>Limit formatting to a selection of styles</a:t>
            </a:r>
            <a:r>
              <a:rPr lang="en-US" b="0" i="0" u="none" strike="noStrike" baseline="0" smtClean="0">
                <a:solidFill>
                  <a:srgbClr val="000000"/>
                </a:solidFill>
                <a:latin typeface="Segoe"/>
                <a:ea typeface="ＭＳ ゴシック"/>
              </a:rPr>
              <a:t> check box</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t>
            </a:r>
          </a:p>
          <a:p>
            <a:pPr lvl="1" rtl="0"/>
            <a:r>
              <a:rPr lang="en-US" b="0" i="0" u="none" strike="noStrike" baseline="0" smtClean="0">
                <a:solidFill>
                  <a:srgbClr val="000000"/>
                </a:solidFill>
                <a:latin typeface="Segoe"/>
                <a:ea typeface="ＭＳ ゴシック"/>
              </a:rPr>
              <a:t>Selecting this option enables you to set formatting restrictions for this document.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188307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Limit Formatting Styles in a Document</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Settings</a:t>
            </a:r>
            <a:r>
              <a:rPr lang="en-US" sz="2000" b="0" i="0" u="none" strike="noStrike" baseline="0" smtClean="0">
                <a:solidFill>
                  <a:srgbClr val="000000"/>
                </a:solidFill>
                <a:latin typeface="Segoe"/>
                <a:ea typeface="ＭＳ ゴシック"/>
              </a:rPr>
              <a:t> link.  The </a:t>
            </a:r>
            <a:r>
              <a:rPr lang="en-US" sz="2000" b="0" i="1" u="none" strike="noStrike" baseline="0" smtClean="0">
                <a:solidFill>
                  <a:srgbClr val="000000"/>
                </a:solidFill>
                <a:latin typeface="Segoe"/>
                <a:ea typeface="ＭＳ ゴシック"/>
              </a:rPr>
              <a:t>Formatting restrictions</a:t>
            </a:r>
            <a:r>
              <a:rPr lang="en-US" sz="2000" b="0" i="0" u="none" strike="noStrike" baseline="0" smtClean="0">
                <a:solidFill>
                  <a:srgbClr val="000000"/>
                </a:solidFill>
                <a:latin typeface="Segoe"/>
                <a:ea typeface="ＭＳ ゴシック"/>
              </a:rPr>
              <a:t> dialog box opens, as shown below. The check mark indicates that styles are allowed.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1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43200"/>
            <a:ext cx="6858000" cy="3311692"/>
          </a:xfrm>
          <a:prstGeom prst="rect">
            <a:avLst/>
          </a:prstGeom>
        </p:spPr>
      </p:pic>
    </p:spTree>
    <p:extLst>
      <p:ext uri="{BB962C8B-B14F-4D97-AF65-F5344CB8AC3E}">
        <p14:creationId xmlns:p14="http://schemas.microsoft.com/office/powerpoint/2010/main" val="2820529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Limit Formatting Styles in a Document</a:t>
            </a:r>
          </a:p>
        </p:txBody>
      </p:sp>
      <p:sp>
        <p:nvSpPr>
          <p:cNvPr id="3" name="Text Placeholder 2"/>
          <p:cNvSpPr>
            <a:spLocks noGrp="1"/>
          </p:cNvSpPr>
          <p:nvPr>
            <p:ph type="body" idx="1"/>
          </p:nvPr>
        </p:nvSpPr>
        <p:spPr/>
        <p:txBody>
          <a:bodyPr/>
          <a:lstStyle/>
          <a:p>
            <a:pPr lvl="1">
              <a:buFont typeface="+mj-lt"/>
              <a:buAutoNum type="arabicPeriod" startAt="4"/>
            </a:pPr>
            <a:r>
              <a:rPr lang="en-US">
                <a:solidFill>
                  <a:srgbClr val="000000"/>
                </a:solidFill>
                <a:latin typeface="Segoe"/>
                <a:ea typeface="ＭＳ ゴシック"/>
              </a:rPr>
              <a:t>Under the Formatting section, click the </a:t>
            </a:r>
            <a:r>
              <a:rPr lang="en-US" b="1">
                <a:solidFill>
                  <a:prstClr val="black"/>
                </a:solidFill>
                <a:latin typeface="Segoe"/>
                <a:ea typeface="ＭＳ ゴシック"/>
              </a:rPr>
              <a:t>Block Theme or Scheme switching </a:t>
            </a:r>
            <a:r>
              <a:rPr lang="en-US">
                <a:solidFill>
                  <a:srgbClr val="000000"/>
                </a:solidFill>
                <a:latin typeface="Segoe"/>
                <a:ea typeface="ＭＳ ゴシック"/>
              </a:rPr>
              <a:t>check box</a:t>
            </a:r>
            <a:r>
              <a:rPr lang="en-US" b="1">
                <a:solidFill>
                  <a:prstClr val="black"/>
                </a:solidFill>
                <a:latin typeface="Segoe"/>
                <a:ea typeface="ＭＳ ゴシック"/>
              </a:rPr>
              <a:t> </a:t>
            </a:r>
            <a:r>
              <a:rPr lang="en-US">
                <a:solidFill>
                  <a:srgbClr val="000000"/>
                </a:solidFill>
                <a:latin typeface="Segoe"/>
                <a:ea typeface="ＭＳ ゴシック"/>
              </a:rPr>
              <a:t>and then click </a:t>
            </a:r>
            <a:r>
              <a:rPr lang="en-US" b="1">
                <a:solidFill>
                  <a:prstClr val="black"/>
                </a:solidFill>
                <a:latin typeface="Segoe"/>
                <a:ea typeface="ＭＳ ゴシック"/>
              </a:rPr>
              <a:t>OK</a:t>
            </a:r>
            <a:r>
              <a:rPr lang="en-US">
                <a:solidFill>
                  <a:srgbClr val="000000"/>
                </a:solidFill>
                <a:latin typeface="Segoe"/>
                <a:ea typeface="ＭＳ ゴシック"/>
              </a:rPr>
              <a:t>. Selecting this option blocks the user from making any changes to the structure, pattern, or theme of the document.</a:t>
            </a:r>
          </a:p>
          <a:p>
            <a:pPr lvl="1" rtl="0">
              <a:buAutoNum type="arabicPeriod" startAt="4"/>
            </a:pPr>
            <a:r>
              <a:rPr lang="en-US" b="0" i="0" u="none" strike="noStrike" baseline="0" smtClean="0">
                <a:solidFill>
                  <a:srgbClr val="000000"/>
                </a:solidFill>
                <a:latin typeface="Segoe"/>
                <a:ea typeface="ＭＳ ゴシック"/>
              </a:rPr>
              <a:t>A prompt appears on your screen stating that </a:t>
            </a:r>
            <a:r>
              <a:rPr lang="en-US" b="0" i="1" u="none" strike="noStrike" baseline="0" smtClean="0">
                <a:solidFill>
                  <a:srgbClr val="000000"/>
                </a:solidFill>
                <a:latin typeface="Segoe"/>
                <a:ea typeface="ＭＳ ゴシック"/>
              </a:rPr>
              <a:t>This document may contain formatting or styles that aren’t allowed. Do you want to remove them?</a:t>
            </a:r>
          </a:p>
          <a:p>
            <a:pPr lvl="1" rtl="0">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Yes</a:t>
            </a:r>
            <a:r>
              <a:rPr lang="en-US" b="0" i="0" u="none" strike="noStrike" baseline="0" smtClean="0">
                <a:solidFill>
                  <a:srgbClr val="000000"/>
                </a:solidFill>
                <a:latin typeface="Segoe"/>
                <a:ea typeface="ＭＳ ゴシック"/>
              </a:rPr>
              <a:t>. On the Design tab, in the Document Formatting group, notice that </a:t>
            </a:r>
            <a:r>
              <a:rPr lang="en-US" b="0" i="1" u="none" strike="noStrike" baseline="0" smtClean="0">
                <a:solidFill>
                  <a:srgbClr val="000000"/>
                </a:solidFill>
                <a:latin typeface="Segoe"/>
                <a:ea typeface="ＭＳ ゴシック"/>
              </a:rPr>
              <a:t>Themes</a:t>
            </a:r>
            <a:r>
              <a:rPr lang="en-US" b="0" i="0" u="none" strike="noStrike" baseline="0" smtClean="0">
                <a:solidFill>
                  <a:srgbClr val="000000"/>
                </a:solidFill>
                <a:latin typeface="Segoe"/>
                <a:ea typeface="ＭＳ ゴシック"/>
              </a:rPr>
              <a:t> is shaded gray making it unavailable.</a:t>
            </a:r>
          </a:p>
          <a:p>
            <a:pPr lvl="1" rtl="0">
              <a:buAutoNum type="arabicPeriod" startAt="4"/>
            </a:pPr>
            <a:r>
              <a:rPr lang="en-US" b="0" i="0" u="none" strike="noStrike" baseline="0" smtClean="0">
                <a:solidFill>
                  <a:srgbClr val="000000"/>
                </a:solidFill>
                <a:latin typeface="Segoe"/>
                <a:ea typeface="ＭＳ ゴシック"/>
              </a:rPr>
              <a:t>In the Restrict Editing pane, click </a:t>
            </a:r>
            <a:r>
              <a:rPr lang="en-US" b="1" i="0" u="none" strike="noStrike" baseline="0" smtClean="0">
                <a:solidFill>
                  <a:prstClr val="black"/>
                </a:solidFill>
                <a:latin typeface="Segoe"/>
                <a:ea typeface="ＭＳ ゴシック"/>
              </a:rPr>
              <a:t>Settings</a:t>
            </a:r>
            <a:r>
              <a:rPr lang="en-US" b="0" i="0" u="none" strike="noStrike" baseline="0" smtClean="0">
                <a:solidFill>
                  <a:srgbClr val="000000"/>
                </a:solidFill>
                <a:latin typeface="Segoe"/>
                <a:ea typeface="ＭＳ ゴシック"/>
              </a:rPr>
              <a:t> again to open the </a:t>
            </a:r>
            <a:r>
              <a:rPr lang="en-US" b="0" i="1" u="none" strike="noStrike" baseline="0" smtClean="0">
                <a:solidFill>
                  <a:srgbClr val="000000"/>
                </a:solidFill>
                <a:latin typeface="Segoe"/>
                <a:ea typeface="ＭＳ ゴシック"/>
              </a:rPr>
              <a:t>Formatting Restrictions</a:t>
            </a:r>
            <a:r>
              <a:rPr lang="en-US" b="0" i="0" u="none" strike="noStrike" baseline="0" smtClean="0">
                <a:solidFill>
                  <a:srgbClr val="000000"/>
                </a:solidFill>
                <a:latin typeface="Segoe"/>
                <a:ea typeface="ＭＳ ゴシック"/>
              </a:rPr>
              <a:t>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3999637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Limit Formatting Styles in a Document</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Remove the check mark by </a:t>
            </a:r>
            <a:r>
              <a:rPr lang="en-US" sz="2000" b="1" i="0" u="none" strike="noStrike" baseline="0" smtClean="0">
                <a:solidFill>
                  <a:prstClr val="black"/>
                </a:solidFill>
                <a:latin typeface="Segoe"/>
                <a:ea typeface="ＭＳ ゴシック"/>
              </a:rPr>
              <a:t>Block Theme or Scheme switching</a:t>
            </a:r>
            <a:r>
              <a:rPr lang="en-US" sz="2000" b="0" i="0" u="none" strike="noStrike" baseline="0" smtClean="0">
                <a:solidFill>
                  <a:srgbClr val="000000"/>
                </a:solidFill>
                <a:latin typeface="Times New Roman"/>
                <a:ea typeface="ＭＳ ゴシック"/>
              </a:rPr>
              <a:t>.</a:t>
            </a:r>
          </a:p>
          <a:p>
            <a:pPr lvl="1" rtl="0">
              <a:buAutoNum type="arabicPeriod" startAt="8"/>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a:t>
            </a:r>
          </a:p>
          <a:p>
            <a:pPr lvl="1" rtl="0">
              <a:buAutoNum type="arabicPeriod" startAt="8"/>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Yes</a:t>
            </a:r>
            <a:r>
              <a:rPr lang="en-US" sz="2000" b="0" i="0" u="none" strike="noStrike" baseline="0" smtClean="0">
                <a:solidFill>
                  <a:srgbClr val="000000"/>
                </a:solidFill>
                <a:latin typeface="Segoe"/>
                <a:ea typeface="ＭＳ ゴシック"/>
              </a:rPr>
              <a:t> to the prompt to remove.Notice the Themes group is now available. You can now use the Themes commands in the group.</a:t>
            </a:r>
          </a:p>
          <a:p>
            <a:pPr lvl="1">
              <a:buFont typeface="+mj-lt"/>
              <a:buAutoNum type="arabicPeriod" startAt="11"/>
            </a:pPr>
            <a:r>
              <a:rPr lang="en-US" sz="2000">
                <a:solidFill>
                  <a:srgbClr val="000000"/>
                </a:solidFill>
                <a:latin typeface="Segoe"/>
                <a:ea typeface="ＭＳ ゴシック"/>
              </a:rPr>
              <a:t>In the </a:t>
            </a:r>
            <a:r>
              <a:rPr lang="en-US" sz="2000" i="1">
                <a:solidFill>
                  <a:srgbClr val="000000"/>
                </a:solidFill>
                <a:latin typeface="Segoe"/>
                <a:ea typeface="ＭＳ ゴシック"/>
              </a:rPr>
              <a:t>Formatting restrictions</a:t>
            </a:r>
            <a:r>
              <a:rPr lang="en-US" sz="2000">
                <a:solidFill>
                  <a:srgbClr val="000000"/>
                </a:solidFill>
                <a:latin typeface="Segoe"/>
                <a:ea typeface="ＭＳ ゴシック"/>
              </a:rPr>
              <a:t> section of the Restrict Editing pane, click the </a:t>
            </a:r>
            <a:r>
              <a:rPr lang="en-US" sz="2000" b="1">
                <a:solidFill>
                  <a:prstClr val="black"/>
                </a:solidFill>
                <a:latin typeface="Segoe"/>
                <a:ea typeface="ＭＳ ゴシック"/>
              </a:rPr>
              <a:t>Limit formatting to a selection of styles </a:t>
            </a:r>
            <a:r>
              <a:rPr lang="en-US" sz="2000">
                <a:solidFill>
                  <a:srgbClr val="000000"/>
                </a:solidFill>
                <a:latin typeface="Segoe"/>
                <a:ea typeface="ＭＳ ゴシック"/>
              </a:rPr>
              <a:t>check box</a:t>
            </a:r>
            <a:r>
              <a:rPr lang="en-US" sz="2000" b="1">
                <a:solidFill>
                  <a:prstClr val="black"/>
                </a:solidFill>
                <a:latin typeface="Segoe"/>
                <a:ea typeface="ＭＳ ゴシック"/>
              </a:rPr>
              <a:t> </a:t>
            </a:r>
            <a:r>
              <a:rPr lang="en-US" sz="2000">
                <a:solidFill>
                  <a:srgbClr val="000000"/>
                </a:solidFill>
                <a:latin typeface="Segoe"/>
                <a:ea typeface="ＭＳ ゴシック"/>
              </a:rPr>
              <a:t>to remove the check mark.</a:t>
            </a:r>
          </a:p>
          <a:p>
            <a:pPr lvl="1">
              <a:buAutoNum type="arabicPeriod" startAt="11"/>
            </a:pPr>
            <a:r>
              <a:rPr lang="en-US" sz="2000">
                <a:solidFill>
                  <a:srgbClr val="000000"/>
                </a:solidFill>
                <a:latin typeface="Segoe"/>
                <a:ea typeface="ＭＳ ゴシック"/>
              </a:rPr>
              <a:t>Close the Restrict Editing pane.</a:t>
            </a:r>
          </a:p>
          <a:p>
            <a:pPr lvl="1">
              <a:buAutoNum type="arabicPeriod" startAt="11"/>
            </a:pPr>
            <a:r>
              <a:rPr lang="en-US" sz="2000">
                <a:solidFill>
                  <a:prstClr val="black"/>
                </a:solidFill>
                <a:latin typeface="Segoe"/>
                <a:ea typeface="ＭＳ ゴシック"/>
              </a:rPr>
              <a:t> </a:t>
            </a:r>
            <a:r>
              <a:rPr lang="en-US" sz="2000" b="1">
                <a:solidFill>
                  <a:prstClr val="black"/>
                </a:solidFill>
                <a:latin typeface="Segoe"/>
                <a:ea typeface="ＭＳ ゴシック"/>
              </a:rPr>
              <a:t>SAVE</a:t>
            </a:r>
            <a:r>
              <a:rPr lang="en-US" sz="2000">
                <a:solidFill>
                  <a:srgbClr val="000000"/>
                </a:solidFill>
                <a:latin typeface="Segoe"/>
                <a:ea typeface="ＭＳ ゴシック"/>
              </a:rPr>
              <a:t> the document with the filename </a:t>
            </a:r>
            <a:r>
              <a:rPr lang="en-US" sz="2000" b="1" i="1">
                <a:solidFill>
                  <a:prstClr val="black"/>
                </a:solidFill>
                <a:latin typeface="Segoe"/>
                <a:ea typeface="ＭＳ ゴシック"/>
              </a:rPr>
              <a:t>Peer Review3</a:t>
            </a:r>
            <a:r>
              <a:rPr lang="en-US" sz="2000">
                <a:solidFill>
                  <a:srgbClr val="000000"/>
                </a:solidFill>
                <a:latin typeface="Segoe"/>
                <a:ea typeface="ＭＳ ゴシック"/>
              </a:rPr>
              <a:t> in the lesson folder on your flash drive.</a:t>
            </a:r>
          </a:p>
          <a:p>
            <a:pPr lvl="1">
              <a:buAutoNum type="arabicPeriod" startAt="11"/>
            </a:pPr>
            <a:r>
              <a:rPr lang="en-US" sz="2000">
                <a:solidFill>
                  <a:srgbClr val="000000"/>
                </a:solidFill>
                <a:latin typeface="Segoe"/>
                <a:ea typeface="ＭＳ ゴシック"/>
              </a:rPr>
              <a:t>In the Document Formatting group, of the Design tab, change the Style Set to </a:t>
            </a:r>
            <a:r>
              <a:rPr lang="en-US" sz="2000" b="1">
                <a:solidFill>
                  <a:prstClr val="black"/>
                </a:solidFill>
                <a:latin typeface="Segoe"/>
                <a:ea typeface="ＭＳ ゴシック"/>
              </a:rPr>
              <a:t>Lines (Simple)</a:t>
            </a:r>
            <a:r>
              <a:rPr lang="en-US" sz="2000">
                <a:solidFill>
                  <a:srgbClr val="000000"/>
                </a:solidFill>
                <a:latin typeface="Times New Roman"/>
                <a:ea typeface="ＭＳ ゴシック"/>
              </a:rPr>
              <a:t>.</a:t>
            </a:r>
          </a:p>
          <a:p>
            <a:pPr lvl="1" rtl="0">
              <a:buAutoNum type="arabicPeriod" startAt="8"/>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2515056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Limit Formatting Styles in a Document</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solidFill>
                  <a:srgbClr val="000000"/>
                </a:solidFill>
                <a:latin typeface="Segoe"/>
                <a:ea typeface="ＭＳ ゴシック"/>
              </a:rPr>
              <a:t>The headings, </a:t>
            </a:r>
            <a:r>
              <a:rPr lang="en-US" b="0" i="1" u="none" strike="noStrike" baseline="0" smtClean="0">
                <a:solidFill>
                  <a:srgbClr val="000000"/>
                </a:solidFill>
                <a:latin typeface="Segoe"/>
                <a:ea typeface="ＭＳ ゴシック"/>
              </a:rPr>
              <a:t>Employee Information, Review Guidelines </a:t>
            </a:r>
            <a:r>
              <a:rPr lang="en-US" b="0" i="0" u="none" strike="noStrike" baseline="0" smtClean="0">
                <a:solidFill>
                  <a:srgbClr val="000000"/>
                </a:solidFill>
                <a:latin typeface="Segoe"/>
                <a:ea typeface="ＭＳ ゴシック"/>
              </a:rPr>
              <a:t>and</a:t>
            </a:r>
            <a:r>
              <a:rPr lang="en-US" b="0" i="1" u="none" strike="noStrike" baseline="0" smtClean="0">
                <a:solidFill>
                  <a:srgbClr val="000000"/>
                </a:solidFill>
                <a:latin typeface="Segoe"/>
                <a:ea typeface="ＭＳ ゴシック"/>
              </a:rPr>
              <a:t> Evaluation </a:t>
            </a:r>
            <a:r>
              <a:rPr lang="en-US" b="0" i="0" u="none" strike="noStrike" baseline="0" smtClean="0">
                <a:solidFill>
                  <a:srgbClr val="000000"/>
                </a:solidFill>
                <a:latin typeface="Segoe"/>
                <a:ea typeface="ＭＳ ゴシック"/>
              </a:rPr>
              <a:t>are not displaying correctly in the table.</a:t>
            </a:r>
          </a:p>
          <a:p>
            <a:pPr lvl="1" rtl="0">
              <a:buAutoNum type="arabicPeriod" startAt="15"/>
            </a:pPr>
            <a:r>
              <a:rPr lang="en-US" b="0" i="0" u="none" strike="noStrike" baseline="0" smtClean="0">
                <a:solidFill>
                  <a:srgbClr val="000000"/>
                </a:solidFill>
                <a:latin typeface="Segoe"/>
                <a:ea typeface="ＭＳ ゴシック"/>
              </a:rPr>
              <a:t>Change the cell height to </a:t>
            </a:r>
            <a:r>
              <a:rPr lang="en-US" b="1" i="0" u="none" strike="noStrike" baseline="0" smtClean="0">
                <a:solidFill>
                  <a:prstClr val="black"/>
                </a:solidFill>
                <a:latin typeface="Segoe"/>
                <a:ea typeface="ＭＳ ゴシック"/>
              </a:rPr>
              <a:t>0.3" </a:t>
            </a:r>
            <a:r>
              <a:rPr lang="en-US" b="0" i="0" u="none" strike="noStrike" baseline="0" smtClean="0">
                <a:solidFill>
                  <a:srgbClr val="000000"/>
                </a:solidFill>
                <a:latin typeface="Segoe"/>
                <a:ea typeface="ＭＳ ゴシック"/>
              </a:rPr>
              <a:t>to accommodate the content in those cells.</a:t>
            </a:r>
          </a:p>
          <a:p>
            <a:pPr lvl="1" rtl="0">
              <a:buAutoNum type="arabicPeriod" startAt="15"/>
            </a:pPr>
            <a:r>
              <a:rPr lang="en-US" b="0" i="0" u="none" strike="noStrike" baseline="0" smtClean="0">
                <a:solidFill>
                  <a:srgbClr val="000000"/>
                </a:solidFill>
                <a:latin typeface="Segoe"/>
                <a:ea typeface="ＭＳ ゴシック"/>
              </a:rPr>
              <a:t>Change the font color to the heading and select </a:t>
            </a:r>
            <a:r>
              <a:rPr lang="en-US" b="1" i="0" u="none" strike="noStrike" baseline="0" smtClean="0">
                <a:solidFill>
                  <a:prstClr val="black"/>
                </a:solidFill>
                <a:latin typeface="Segoe"/>
                <a:ea typeface="ＭＳ ゴシック"/>
              </a:rPr>
              <a:t>White, Backgroung 1 </a:t>
            </a:r>
            <a:r>
              <a:rPr lang="en-US" b="0" i="0" u="none" strike="noStrike" baseline="0" smtClean="0">
                <a:solidFill>
                  <a:srgbClr val="000000"/>
                </a:solidFill>
                <a:latin typeface="Segoe"/>
                <a:ea typeface="ＭＳ ゴシック"/>
              </a:rPr>
              <a:t>and </a:t>
            </a:r>
            <a:r>
              <a:rPr lang="en-US" b="1" i="0" u="none" strike="noStrike" baseline="0" smtClean="0">
                <a:solidFill>
                  <a:prstClr val="black"/>
                </a:solidFill>
                <a:latin typeface="Segoe"/>
                <a:ea typeface="ＭＳ ゴシック"/>
              </a:rPr>
              <a:t>bold</a:t>
            </a:r>
            <a:r>
              <a:rPr lang="en-US" b="0" i="0" u="none" strike="noStrike" baseline="0" smtClean="0">
                <a:solidFill>
                  <a:srgbClr val="000000"/>
                </a:solidFill>
                <a:latin typeface="Times New Roman"/>
                <a:ea typeface="ＭＳ ゴシック"/>
              </a:rPr>
              <a:t>.</a:t>
            </a:r>
          </a:p>
          <a:p>
            <a:pPr lvl="1" rtl="0">
              <a:buAutoNum type="arabicPeriod" startAt="15"/>
            </a:pPr>
            <a:r>
              <a:rPr lang="en-US" b="0" i="0" u="none" strike="noStrike" baseline="0" smtClean="0">
                <a:solidFill>
                  <a:srgbClr val="000000"/>
                </a:solidFill>
                <a:latin typeface="Segoe"/>
                <a:ea typeface="ＭＳ ゴシック"/>
              </a:rPr>
              <a:t>Keep the document open for ten minutes. Later in this lesson, you learn about managing versions.</a:t>
            </a:r>
          </a:p>
          <a:p>
            <a:pPr lvl="1" rtl="0">
              <a:buAutoNum type="arabicPeriod" startAt="15"/>
            </a:pPr>
            <a:r>
              <a:rPr lang="en-US" b="0" i="0" u="none" strike="noStrike" baseline="0" smtClean="0">
                <a:solidFill>
                  <a:srgbClr val="000000"/>
                </a:solidFill>
                <a:latin typeface="Segoe"/>
                <a:ea typeface="ＭＳ ゴシック"/>
              </a:rPr>
              <a:t>Minimize the document to place it on the taskbar. You will use this document later in this lesson.</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program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919572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Mark a Document as Final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Review Form</a:t>
            </a:r>
            <a:r>
              <a:rPr lang="en-US" b="0" i="0" u="none" strike="noStrike" baseline="0" smtClean="0">
                <a:latin typeface="Segoe"/>
                <a:ea typeface="ＭＳ ゴシック"/>
              </a:rPr>
              <a:t> document from the lesson folder.</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Review Form1</a:t>
            </a:r>
            <a:r>
              <a:rPr lang="en-US" b="0" i="0" u="none" strike="noStrike" baseline="0" smtClean="0">
                <a:solidFill>
                  <a:srgbClr val="000000"/>
                </a:solidFill>
                <a:latin typeface="Segoe"/>
                <a:ea typeface="ＭＳ ゴシック"/>
              </a:rPr>
              <a:t> in the lesson folder on your flash drive.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click </a:t>
            </a:r>
            <a:r>
              <a:rPr lang="en-US" b="1" i="0" u="none" strike="noStrike" baseline="0" smtClean="0">
                <a:solidFill>
                  <a:prstClr val="black"/>
                </a:solidFill>
                <a:latin typeface="Segoe"/>
                <a:ea typeface="ＭＳ ゴシック"/>
              </a:rPr>
              <a:t>Protect Document</a:t>
            </a:r>
            <a:r>
              <a:rPr lang="en-US" b="0" i="0" u="none" strike="noStrike" baseline="0" smtClean="0">
                <a:solidFill>
                  <a:srgbClr val="000000"/>
                </a:solidFill>
                <a:latin typeface="Segoe"/>
                <a:ea typeface="ＭＳ ゴシック"/>
              </a:rPr>
              <a:t>, and</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then click </a:t>
            </a:r>
            <a:r>
              <a:rPr lang="en-US" b="1" i="0" u="none" strike="noStrike" baseline="0" smtClean="0">
                <a:solidFill>
                  <a:prstClr val="black"/>
                </a:solidFill>
                <a:latin typeface="Segoe"/>
                <a:ea typeface="ＭＳ ゴシック"/>
              </a:rPr>
              <a:t>Mark as Final</a:t>
            </a:r>
            <a:r>
              <a:rPr lang="en-US" b="0" i="0" u="none" strike="noStrike" baseline="0" smtClean="0">
                <a:solidFill>
                  <a:srgbClr val="000000"/>
                </a:solidFill>
                <a:latin typeface="Segoe"/>
                <a:ea typeface="ＭＳ ゴシック"/>
              </a:rPr>
              <a:t>. A dialog box appears indicating that this document will be marked as final and then saved.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2543027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Peer Review</a:t>
            </a:r>
            <a:r>
              <a:rPr lang="en-US" b="1" i="0" u="none" strike="noStrike" baseline="0" smtClean="0">
                <a:latin typeface="Segoe"/>
                <a:ea typeface="ＭＳ ゴシック"/>
              </a:rPr>
              <a:t> </a:t>
            </a:r>
            <a:r>
              <a:rPr lang="en-US" b="0" i="0" u="none" strike="noStrike" baseline="0" smtClean="0">
                <a:latin typeface="Segoe"/>
                <a:ea typeface="ＭＳ ゴシック"/>
              </a:rPr>
              <a:t>document from the lesson folder.</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Peer Review Draft</a:t>
            </a:r>
            <a:r>
              <a:rPr lang="en-US" b="0" i="0" u="none" strike="noStrike" baseline="0" smtClean="0">
                <a:solidFill>
                  <a:srgbClr val="000000"/>
                </a:solidFill>
                <a:latin typeface="Segoe"/>
                <a:ea typeface="ＭＳ ゴシック"/>
              </a:rPr>
              <a:t> in the lesson folder 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your flash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drive.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Save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A</a:t>
            </a:r>
            <a:r>
              <a:rPr lang="en-US" b="0" i="0" u="none" strike="noStrike" baseline="0" smtClean="0">
                <a:solidFill>
                  <a:srgbClr val="000000"/>
                </a:solidFill>
                <a:latin typeface="Segoe"/>
                <a:ea typeface="ＭＳ ゴシック"/>
              </a:rPr>
              <a:t>s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1" i="0" u="none" strike="noStrike" baseline="0" smtClean="0">
                <a:solidFill>
                  <a:prstClr val="black"/>
                </a:solidFill>
                <a:latin typeface="Segoe"/>
                <a:ea typeface="ＭＳ ゴシック"/>
              </a:rPr>
              <a:t>Tools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as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at right</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13-2.png"/>
          <p:cNvPicPr>
            <a:picLocks noChangeAspect="1"/>
          </p:cNvPicPr>
          <p:nvPr/>
        </p:nvPicPr>
        <p:blipFill rotWithShape="1">
          <a:blip r:embed="rId2">
            <a:extLst>
              <a:ext uri="{28A0092B-C50C-407E-A947-70E740481C1C}">
                <a14:useLocalDpi xmlns:a14="http://schemas.microsoft.com/office/drawing/2010/main" val="0"/>
              </a:ext>
            </a:extLst>
          </a:blip>
          <a:srcRect r="9091"/>
          <a:stretch/>
        </p:blipFill>
        <p:spPr>
          <a:xfrm>
            <a:off x="3124200" y="2328333"/>
            <a:ext cx="5334000" cy="3171109"/>
          </a:xfrm>
          <a:prstGeom prst="rect">
            <a:avLst/>
          </a:prstGeom>
        </p:spPr>
      </p:pic>
    </p:spTree>
    <p:extLst>
      <p:ext uri="{BB962C8B-B14F-4D97-AF65-F5344CB8AC3E}">
        <p14:creationId xmlns:p14="http://schemas.microsoft.com/office/powerpoint/2010/main" val="2050199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Mark a Document as Final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A Microsoft Word prompt displays as shown below. The mark as final prevents recipients from making changes to the document—the document becomes read only and is displayed on the title bar. When a document is marked as final, the status property is set to </a:t>
            </a:r>
            <a:r>
              <a:rPr lang="en-US" sz="2000" b="0" i="1" u="none" strike="noStrike" baseline="0" smtClean="0">
                <a:solidFill>
                  <a:srgbClr val="000000"/>
                </a:solidFill>
                <a:latin typeface="Segoe"/>
                <a:ea typeface="ＭＳ ゴシック"/>
              </a:rPr>
              <a:t>Marked as Final</a:t>
            </a:r>
            <a:r>
              <a:rPr lang="en-US" sz="2000" b="0" i="0" u="none" strike="noStrike" baseline="0" smtClean="0">
                <a:solidFill>
                  <a:srgbClr val="000000"/>
                </a:solidFill>
                <a:latin typeface="Segoe"/>
                <a:ea typeface="ＭＳ ゴシック"/>
              </a:rPr>
              <a:t> and typing, editing commands, and proofing marks are turned off. Notice that the Marked as Final icon on the status bar.</a:t>
            </a:r>
          </a:p>
          <a:p>
            <a:pPr lvl="1" rtl="0">
              <a:buAutoNum type="arabicPeriod" startAt="3"/>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1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0" y="4165600"/>
            <a:ext cx="6375400" cy="1828800"/>
          </a:xfrm>
          <a:prstGeom prst="rect">
            <a:avLst/>
          </a:prstGeom>
        </p:spPr>
      </p:pic>
    </p:spTree>
    <p:extLst>
      <p:ext uri="{BB962C8B-B14F-4D97-AF65-F5344CB8AC3E}">
        <p14:creationId xmlns:p14="http://schemas.microsoft.com/office/powerpoint/2010/main" val="1512742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Mark a Document as Final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The document is </a:t>
            </a:r>
            <a:r>
              <a:rPr lang="en-US" b="0" i="1" u="none" strike="noStrike" baseline="0" smtClean="0">
                <a:solidFill>
                  <a:srgbClr val="000000"/>
                </a:solidFill>
                <a:latin typeface="Segoe"/>
                <a:ea typeface="ＭＳ ゴシック"/>
              </a:rPr>
              <a:t>Marked as Final</a:t>
            </a:r>
            <a:r>
              <a:rPr lang="en-US" b="0" i="0" u="none" strike="noStrike" baseline="0" smtClean="0">
                <a:solidFill>
                  <a:srgbClr val="000000"/>
                </a:solidFill>
                <a:latin typeface="Segoe"/>
                <a:ea typeface="ＭＳ ゴシック"/>
              </a:rPr>
              <a:t> and displays in the</a:t>
            </a:r>
            <a:r>
              <a:rPr lang="en-US" b="0" i="1" u="none" strike="noStrike" baseline="0" smtClean="0">
                <a:solidFill>
                  <a:srgbClr val="000000"/>
                </a:solidFill>
                <a:latin typeface="Segoe"/>
                <a:ea typeface="ＭＳ ゴシック"/>
              </a:rPr>
              <a:t> Protect Document</a:t>
            </a:r>
            <a:r>
              <a:rPr lang="en-US" b="0" i="0" u="none" strike="noStrike" baseline="0" smtClean="0">
                <a:solidFill>
                  <a:srgbClr val="000000"/>
                </a:solidFill>
                <a:latin typeface="Segoe"/>
                <a:ea typeface="ＭＳ ゴシック"/>
              </a:rPr>
              <a:t> section highlighted in a light yellow color to discourage editing.</a:t>
            </a:r>
          </a:p>
          <a:p>
            <a:pPr lvl="1" rtl="0">
              <a:buAutoNum type="arabicPeriod" startAt="5"/>
            </a:pPr>
            <a:r>
              <a:rPr lang="en-US" b="0" i="0" u="none" strike="noStrike" baseline="0" smtClean="0">
                <a:solidFill>
                  <a:srgbClr val="000000"/>
                </a:solidFill>
                <a:latin typeface="Segoe"/>
                <a:ea typeface="ＭＳ ゴシック"/>
              </a:rPr>
              <a:t>Return to the document and notice the yellow bar below the Ribbon indicating that</a:t>
            </a:r>
            <a:r>
              <a:rPr lang="en-US" b="0" i="1" u="none" strike="noStrike" baseline="0" smtClean="0">
                <a:solidFill>
                  <a:srgbClr val="000000"/>
                </a:solidFill>
                <a:latin typeface="Segoe"/>
                <a:ea typeface="ＭＳ ゴシック"/>
              </a:rPr>
              <a:t> An author has marked this document as final to discourage editing</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If you need to edit the document, click the </a:t>
            </a:r>
            <a:r>
              <a:rPr lang="en-US" b="1" i="0" u="none" strike="noStrike" baseline="0" smtClean="0">
                <a:solidFill>
                  <a:prstClr val="black"/>
                </a:solidFill>
                <a:latin typeface="Segoe"/>
                <a:ea typeface="ＭＳ ゴシック"/>
              </a:rPr>
              <a:t>Edit Anyway</a:t>
            </a:r>
            <a:r>
              <a:rPr lang="en-US" b="0" i="0" u="none" strike="noStrike" baseline="0" smtClean="0">
                <a:solidFill>
                  <a:srgbClr val="000000"/>
                </a:solidFill>
                <a:latin typeface="Segoe"/>
                <a:ea typeface="ＭＳ ゴシック"/>
              </a:rPr>
              <a:t> button.</a:t>
            </a:r>
          </a:p>
          <a:p>
            <a:pPr lvl="1" rtl="0">
              <a:buAutoNum type="arabicPeriod" startAt="5"/>
            </a:pPr>
            <a:r>
              <a:rPr lang="en-US" b="0" i="0" u="none" strike="noStrike" baseline="0" smtClean="0">
                <a:solidFill>
                  <a:srgbClr val="000000"/>
                </a:solidFill>
                <a:latin typeface="Segoe"/>
                <a:ea typeface="ＭＳ ゴシック"/>
              </a:rPr>
              <a:t>Click any of the tabs on the Ribbon and notice these are shaded in gray indicating the commands are not available.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1174994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Mark a Document as Final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Continue to click the other tabs to view how the commands are not activated.</a:t>
            </a:r>
          </a:p>
          <a:p>
            <a:pPr lvl="1" rtl="0">
              <a:buAutoNum type="arabicPeriod" startAt="9"/>
            </a:pPr>
            <a:r>
              <a:rPr lang="en-US" b="0" i="0" u="none" strike="noStrike" baseline="0" smtClean="0">
                <a:solidFill>
                  <a:srgbClr val="000000"/>
                </a:solidFill>
                <a:latin typeface="Segoe"/>
                <a:ea typeface="ＭＳ ゴシック"/>
              </a:rPr>
              <a:t>Select the title of the document and try to delete it. When a document is marked as final</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typing, editing commands, and proofing marks are disabled, because the document becomes a read-only document. Notice the title bar also shows the document as a (Read-Only) document.</a:t>
            </a:r>
          </a:p>
          <a:p>
            <a:pPr lvl="1" rtl="0">
              <a:buAutoNum type="arabicPeriod" startAt="9"/>
            </a:pPr>
            <a:r>
              <a:rPr lang="en-US" b="0" i="0" u="none" strike="noStrike" baseline="0" smtClean="0">
                <a:solidFill>
                  <a:srgbClr val="000000"/>
                </a:solidFill>
                <a:latin typeface="Segoe"/>
                <a:ea typeface="ＭＳ ゴシック"/>
              </a:rPr>
              <a:t>On the File tab, click the </a:t>
            </a:r>
            <a:r>
              <a:rPr lang="en-US" b="1" i="0" u="none" strike="noStrike" baseline="0" smtClean="0">
                <a:solidFill>
                  <a:prstClr val="black"/>
                </a:solidFill>
                <a:latin typeface="Segoe"/>
                <a:ea typeface="ＭＳ ゴシック"/>
              </a:rPr>
              <a:t>Protect Document</a:t>
            </a:r>
            <a:r>
              <a:rPr lang="en-US" b="0" i="0" u="none" strike="noStrike" baseline="0" smtClean="0">
                <a:solidFill>
                  <a:srgbClr val="000000"/>
                </a:solidFill>
                <a:latin typeface="Segoe"/>
                <a:ea typeface="ＭＳ ゴシック"/>
              </a:rPr>
              <a:t> button, select </a:t>
            </a:r>
            <a:r>
              <a:rPr lang="en-US" b="1" i="0" u="none" strike="noStrike" baseline="0" smtClean="0">
                <a:solidFill>
                  <a:prstClr val="black"/>
                </a:solidFill>
                <a:latin typeface="Segoe"/>
                <a:ea typeface="ＭＳ ゴシック"/>
              </a:rPr>
              <a:t>Mark</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as Final</a:t>
            </a:r>
            <a:r>
              <a:rPr lang="en-US" b="0" i="0" u="none" strike="noStrike" baseline="0" smtClean="0">
                <a:solidFill>
                  <a:srgbClr val="000000"/>
                </a:solidFill>
                <a:latin typeface="Segoe"/>
                <a:ea typeface="ＭＳ ゴシック"/>
              </a:rPr>
              <a:t> to return the document to its original status, and then return to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916655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Mark a Document as Final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B</a:t>
            </a:r>
            <a:r>
              <a:rPr lang="en-US" b="0" i="0" u="none" strike="noStrike" baseline="0" smtClean="0">
                <a:solidFill>
                  <a:srgbClr val="000000"/>
                </a:solidFill>
                <a:latin typeface="Segoe"/>
                <a:ea typeface="ＭＳ ゴシック"/>
              </a:rPr>
              <a:t> in </a:t>
            </a:r>
            <a:r>
              <a:rPr lang="en-US" b="0" i="1" u="none" strike="noStrike" baseline="0" smtClean="0">
                <a:solidFill>
                  <a:srgbClr val="000000"/>
                </a:solidFill>
                <a:latin typeface="Segoe"/>
                <a:ea typeface="ＭＳ ゴシック"/>
              </a:rPr>
              <a:t>Blue Yonder Airlines</a:t>
            </a:r>
            <a:r>
              <a:rPr lang="en-US" b="0" i="0" u="none" strike="noStrike" baseline="0" smtClean="0">
                <a:solidFill>
                  <a:srgbClr val="000000"/>
                </a:solidFill>
                <a:latin typeface="Segoe"/>
                <a:ea typeface="ＭＳ ゴシック"/>
              </a:rPr>
              <a:t> and press the </a:t>
            </a:r>
            <a:r>
              <a:rPr lang="en-US" b="1" i="0" u="none" strike="noStrike" baseline="0" smtClean="0">
                <a:solidFill>
                  <a:prstClr val="black"/>
                </a:solidFill>
                <a:latin typeface="Segoe"/>
                <a:ea typeface="ＭＳ ゴシック"/>
              </a:rPr>
              <a:t>Delete</a:t>
            </a:r>
            <a:r>
              <a:rPr lang="en-US" b="0" i="0" u="none" strike="noStrike" baseline="0" smtClean="0">
                <a:solidFill>
                  <a:srgbClr val="C00000"/>
                </a:solidFill>
                <a:latin typeface="Segoe"/>
                <a:ea typeface="ＭＳ ゴシック"/>
              </a:rPr>
              <a:t> </a:t>
            </a:r>
            <a:r>
              <a:rPr lang="en-US" b="0" i="0" u="none" strike="noStrike" baseline="0" smtClean="0">
                <a:solidFill>
                  <a:srgbClr val="000000"/>
                </a:solidFill>
                <a:latin typeface="Segoe"/>
                <a:ea typeface="ＭＳ ゴシック"/>
              </a:rPr>
              <a:t>key. You can now make changes to the document.</a:t>
            </a:r>
          </a:p>
          <a:p>
            <a:pPr lvl="1" rtl="0">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Undo</a:t>
            </a:r>
            <a:r>
              <a:rPr lang="en-US" b="0" i="0" u="none" strike="noStrike" baseline="0" smtClean="0">
                <a:solidFill>
                  <a:srgbClr val="000000"/>
                </a:solidFill>
                <a:latin typeface="Segoe"/>
                <a:ea typeface="ＭＳ ゴシック"/>
              </a:rPr>
              <a:t> button on the Quick Access Toolbar</a:t>
            </a:r>
            <a:r>
              <a:rPr lang="en-US" b="0" i="0" u="none" strike="noStrike" baseline="0" smtClean="0">
                <a:solidFill>
                  <a:srgbClr val="000000"/>
                </a:solidFill>
                <a:latin typeface="Times New Roman"/>
                <a:ea typeface="ＭＳ ゴシック"/>
              </a:rPr>
              <a:t>.</a:t>
            </a:r>
          </a:p>
          <a:p>
            <a:pPr lvl="1" rtl="0">
              <a:buAutoNum type="arabicPeriod" startAt="12"/>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with the same filename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774839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Encrypt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Go to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click the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Protect Document</a:t>
            </a:r>
            <a:r>
              <a:rPr lang="en-US" b="0" i="0" u="none" strike="noStrike" baseline="0" smtClean="0">
                <a:solidFill>
                  <a:srgbClr val="000000"/>
                </a:solidFill>
                <a:latin typeface="Segoe"/>
                <a:ea typeface="ＭＳ ゴシック"/>
              </a:rPr>
              <a:t> 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then select </a:t>
            </a:r>
            <a:r>
              <a:rPr lang="en-US" b="1" i="0" u="none" strike="noStrike" baseline="0" smtClean="0">
                <a:solidFill>
                  <a:prstClr val="black"/>
                </a:solidFill>
                <a:latin typeface="Segoe"/>
                <a:ea typeface="ＭＳ ゴシック"/>
              </a:rPr>
              <a:t>Encrypt with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Password</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Encrypt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Document</a:t>
            </a:r>
            <a:r>
              <a:rPr lang="en-US" b="0" i="0" u="none" strike="noStrike" baseline="0" smtClean="0">
                <a:solidFill>
                  <a:srgbClr val="000000"/>
                </a:solidFill>
                <a:latin typeface="Segoe"/>
                <a:ea typeface="ＭＳ ゴシック"/>
              </a:rPr>
              <a:t> dialog box opens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shown at right. Encrypting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protects the document by making it unreadable because it encrypts the information into a code.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13-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905000"/>
            <a:ext cx="2844800" cy="1917700"/>
          </a:xfrm>
          <a:prstGeom prst="rect">
            <a:avLst/>
          </a:prstGeom>
        </p:spPr>
      </p:pic>
    </p:spTree>
    <p:extLst>
      <p:ext uri="{BB962C8B-B14F-4D97-AF65-F5344CB8AC3E}">
        <p14:creationId xmlns:p14="http://schemas.microsoft.com/office/powerpoint/2010/main" val="85960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Encrypt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Encrypt the contents of this file</a:t>
            </a:r>
            <a:r>
              <a:rPr lang="en-US" sz="2000" b="0" i="0" u="none" strike="noStrike" baseline="0" smtClean="0">
                <a:solidFill>
                  <a:srgbClr val="000000"/>
                </a:solidFill>
                <a:latin typeface="Segoe"/>
                <a:ea typeface="ＭＳ ゴシック"/>
              </a:rPr>
              <a:t> box, type </a:t>
            </a:r>
            <a:r>
              <a:rPr lang="en-US" sz="2000" b="1" i="0" u="none" strike="noStrike" baseline="0" smtClean="0">
                <a:solidFill>
                  <a:prstClr val="black"/>
                </a:solidFill>
                <a:latin typeface="Segoe"/>
                <a:ea typeface="ＭＳ ゴシック"/>
              </a:rPr>
              <a:t>HRDept&amp;%3</a:t>
            </a:r>
            <a:r>
              <a:rPr lang="en-US" sz="2000" b="0" i="0" u="none" strike="noStrike" baseline="0" smtClean="0">
                <a:solidFill>
                  <a:srgbClr val="000000"/>
                </a:solidFill>
                <a:latin typeface="Times New Roman"/>
                <a:ea typeface="ＭＳ ゴシック"/>
              </a:rPr>
              <a:t>.</a:t>
            </a:r>
          </a:p>
          <a:p>
            <a:pPr lvl="1" rtl="0">
              <a:buAutoNum type="arabicPeriod" startAt="2"/>
            </a:pPr>
            <a:r>
              <a:rPr lang="en-US" sz="2000" b="0" i="0" u="none" strike="noStrike" baseline="0" smtClean="0">
                <a:solidFill>
                  <a:srgbClr val="000000"/>
                </a:solidFill>
                <a:latin typeface="Segoe"/>
                <a:ea typeface="ＭＳ ゴシック"/>
              </a:rPr>
              <a:t>Retype the password and 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Notice that </a:t>
            </a:r>
            <a:r>
              <a:rPr lang="en-US" sz="2000" b="0" i="1" u="none" strike="noStrike" baseline="0" smtClean="0">
                <a:solidFill>
                  <a:srgbClr val="000000"/>
                </a:solidFill>
                <a:latin typeface="Segoe"/>
                <a:ea typeface="ＭＳ ゴシック"/>
              </a:rPr>
              <a:t>Protect Document</a:t>
            </a:r>
            <a:r>
              <a:rPr lang="en-US" sz="2000" b="0" i="0" u="none" strike="noStrike" baseline="0" smtClean="0">
                <a:solidFill>
                  <a:srgbClr val="000000"/>
                </a:solidFill>
                <a:latin typeface="Segoe"/>
                <a:ea typeface="ＭＳ ゴシック"/>
              </a:rPr>
              <a:t> is highlighted and indicates that a password is required to open this document.</a:t>
            </a:r>
          </a:p>
          <a:p>
            <a:pPr lvl="1" rtl="0">
              <a:buAutoNum type="arabicPeriod" startAt="2"/>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CLOSE</a:t>
            </a:r>
            <a:r>
              <a:rPr lang="en-US" sz="2000" b="0" i="0" u="none" strike="noStrike" baseline="0" smtClean="0">
                <a:solidFill>
                  <a:srgbClr val="000000"/>
                </a:solidFill>
                <a:latin typeface="Segoe"/>
                <a:ea typeface="ＭＳ ゴシック"/>
              </a:rPr>
              <a:t> the document.</a:t>
            </a:r>
          </a:p>
          <a:p>
            <a:pPr lvl="1" rtl="0">
              <a:buAutoNum type="arabicPeriod" startAt="2"/>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Save </a:t>
            </a:r>
            <a:r>
              <a:rPr lang="en-US" sz="2000" b="0" i="0" u="none" strike="noStrike" baseline="0" smtClean="0">
                <a:solidFill>
                  <a:srgbClr val="000000"/>
                </a:solidFill>
                <a:latin typeface="Segoe"/>
                <a:ea typeface="ＭＳ ゴシック"/>
              </a:rPr>
              <a:t>when prompted with </a:t>
            </a:r>
            <a:r>
              <a:rPr lang="en-US" sz="2000" b="0" i="1" u="none" strike="noStrike" baseline="0" smtClean="0">
                <a:solidFill>
                  <a:srgbClr val="000000"/>
                </a:solidFill>
                <a:latin typeface="Segoe"/>
                <a:ea typeface="ＭＳ ゴシック"/>
              </a:rPr>
              <a:t>Do you want to save the changes you made to Review Form1?</a:t>
            </a:r>
          </a:p>
          <a:p>
            <a:pPr lvl="1">
              <a:buFont typeface="+mj-lt"/>
              <a:buAutoNum type="arabicPeriod" startAt="6"/>
            </a:pPr>
            <a:r>
              <a:rPr lang="en-US" sz="2000">
                <a:solidFill>
                  <a:srgbClr val="000000"/>
                </a:solidFill>
                <a:latin typeface="Segoe"/>
                <a:ea typeface="ＭＳ ゴシック"/>
              </a:rPr>
              <a:t>Reopen the document and type </a:t>
            </a:r>
            <a:r>
              <a:rPr lang="en-US" sz="2000" b="1">
                <a:solidFill>
                  <a:prstClr val="black"/>
                </a:solidFill>
                <a:latin typeface="Segoe"/>
                <a:ea typeface="ＭＳ ゴシック"/>
              </a:rPr>
              <a:t>HRDept&amp;%3</a:t>
            </a:r>
            <a:r>
              <a:rPr lang="en-US" sz="2000">
                <a:solidFill>
                  <a:srgbClr val="000000"/>
                </a:solidFill>
                <a:latin typeface="Segoe"/>
                <a:ea typeface="ＭＳ ゴシック"/>
              </a:rPr>
              <a:t> to open the document.</a:t>
            </a:r>
          </a:p>
          <a:p>
            <a:pPr lvl="1">
              <a:buAutoNum type="arabicPeriod" startAt="6"/>
            </a:pPr>
            <a:r>
              <a:rPr lang="en-US" sz="2000">
                <a:solidFill>
                  <a:srgbClr val="000000"/>
                </a:solidFill>
                <a:latin typeface="Segoe"/>
                <a:ea typeface="ＭＳ ゴシック"/>
              </a:rPr>
              <a:t>Do not delete the password at this time.</a:t>
            </a:r>
          </a:p>
          <a:p>
            <a:pPr lvl="1">
              <a:buAutoNum type="arabicPeriod" startAt="6"/>
            </a:pPr>
            <a:r>
              <a:rPr lang="en-US" sz="2000">
                <a:solidFill>
                  <a:prstClr val="black"/>
                </a:solidFill>
                <a:latin typeface="Segoe"/>
                <a:ea typeface="ＭＳ ゴシック"/>
              </a:rPr>
              <a:t> </a:t>
            </a:r>
            <a:r>
              <a:rPr lang="en-US" sz="2000" b="1">
                <a:solidFill>
                  <a:prstClr val="black"/>
                </a:solidFill>
                <a:latin typeface="Segoe"/>
                <a:ea typeface="ＭＳ ゴシック"/>
              </a:rPr>
              <a:t>SAVE</a:t>
            </a:r>
            <a:r>
              <a:rPr lang="en-US" sz="2000">
                <a:solidFill>
                  <a:srgbClr val="000000"/>
                </a:solidFill>
                <a:latin typeface="Segoe"/>
                <a:ea typeface="ＭＳ ゴシック"/>
              </a:rPr>
              <a:t> the document as </a:t>
            </a:r>
            <a:r>
              <a:rPr lang="en-US" sz="2000" b="1" i="1">
                <a:solidFill>
                  <a:prstClr val="black"/>
                </a:solidFill>
                <a:latin typeface="Segoe"/>
                <a:ea typeface="ＭＳ ゴシック"/>
              </a:rPr>
              <a:t>Review Form2</a:t>
            </a:r>
            <a:r>
              <a:rPr lang="en-US" sz="2000">
                <a:solidFill>
                  <a:srgbClr val="000000"/>
                </a:solidFill>
                <a:latin typeface="Segoe"/>
                <a:ea typeface="ＭＳ ゴシック"/>
              </a:rPr>
              <a:t> in the lesson folder on your flash drive, and then </a:t>
            </a:r>
            <a:r>
              <a:rPr lang="en-US" sz="2000" b="1">
                <a:solidFill>
                  <a:prstClr val="black"/>
                </a:solidFill>
                <a:latin typeface="Segoe"/>
                <a:ea typeface="ＭＳ ゴシック"/>
              </a:rPr>
              <a:t>CLOSE</a:t>
            </a:r>
            <a:r>
              <a:rPr lang="en-US" sz="2000">
                <a:solidFill>
                  <a:srgbClr val="000000"/>
                </a:solidFill>
                <a:latin typeface="Segoe"/>
                <a:ea typeface="ＭＳ ゴシック"/>
              </a:rPr>
              <a:t> the file.</a:t>
            </a:r>
          </a:p>
          <a:p>
            <a:pPr lvl="0"/>
            <a:r>
              <a:rPr lang="en-US" sz="2000" b="1">
                <a:latin typeface="Segoe"/>
                <a:ea typeface="ＭＳ ゴシック"/>
              </a:rPr>
              <a:t>PAUSE. LEAVE</a:t>
            </a:r>
            <a:r>
              <a:rPr lang="en-US" sz="2000">
                <a:latin typeface="Segoe"/>
                <a:ea typeface="ＭＳ ゴシック"/>
              </a:rPr>
              <a:t> Word open to use in the next exercise.</a:t>
            </a:r>
          </a:p>
          <a:p>
            <a:pPr lvl="1" rtl="0">
              <a:buAutoNum type="arabicPeriod" startAt="2"/>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1588062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Open a Document in Protected View</a:t>
            </a:r>
          </a:p>
        </p:txBody>
      </p:sp>
      <p:sp>
        <p:nvSpPr>
          <p:cNvPr id="3" name="Text Placeholder 2"/>
          <p:cNvSpPr>
            <a:spLocks noGrp="1"/>
          </p:cNvSpPr>
          <p:nvPr>
            <p:ph type="body" idx="1"/>
          </p:nvPr>
        </p:nvSpPr>
        <p:spPr/>
        <p:txBody>
          <a:bodyPr/>
          <a:lstStyle/>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Proposal</a:t>
            </a:r>
            <a:r>
              <a:rPr lang="en-US" b="0" i="0" u="none" strike="noStrike" baseline="0" smtClean="0">
                <a:solidFill>
                  <a:srgbClr val="000000"/>
                </a:solidFill>
                <a:latin typeface="Segoe"/>
                <a:ea typeface="ＭＳ ゴシック"/>
              </a:rPr>
              <a:t> document from the lesson folder. The document opens in Protected View. The yellow prompt states </a:t>
            </a:r>
            <a:r>
              <a:rPr lang="en-US" b="0" i="1" u="none" strike="noStrike" baseline="0" smtClean="0">
                <a:solidFill>
                  <a:srgbClr val="000000"/>
                </a:solidFill>
                <a:latin typeface="Segoe"/>
                <a:ea typeface="ＭＳ ゴシック"/>
              </a:rPr>
              <a:t>This file originated from an Internet location and might be unsafe</a:t>
            </a:r>
            <a:r>
              <a:rPr lang="en-US" b="0" i="0" u="none" strike="noStrike" baseline="0" smtClean="0">
                <a:solidFill>
                  <a:srgbClr val="000000"/>
                </a:solidFill>
                <a:latin typeface="Segoe"/>
                <a:ea typeface="ＭＳ ゴシック"/>
              </a:rPr>
              <a:t> as shown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13-13.png"/>
          <p:cNvPicPr>
            <a:picLocks noChangeAspect="1"/>
          </p:cNvPicPr>
          <p:nvPr/>
        </p:nvPicPr>
        <p:blipFill rotWithShape="1">
          <a:blip r:embed="rId3">
            <a:extLst>
              <a:ext uri="{28A0092B-C50C-407E-A947-70E740481C1C}">
                <a14:useLocalDpi xmlns:a14="http://schemas.microsoft.com/office/drawing/2010/main" val="0"/>
              </a:ext>
            </a:extLst>
          </a:blip>
          <a:srcRect b="24918"/>
          <a:stretch/>
        </p:blipFill>
        <p:spPr>
          <a:xfrm>
            <a:off x="762000" y="2819400"/>
            <a:ext cx="7780867" cy="3159952"/>
          </a:xfrm>
          <a:prstGeom prst="rect">
            <a:avLst/>
          </a:prstGeom>
        </p:spPr>
      </p:pic>
    </p:spTree>
    <p:extLst>
      <p:ext uri="{BB962C8B-B14F-4D97-AF65-F5344CB8AC3E}">
        <p14:creationId xmlns:p14="http://schemas.microsoft.com/office/powerpoint/2010/main" val="174389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914400"/>
          </a:xfrm>
        </p:spPr>
        <p:txBody>
          <a:bodyPr/>
          <a:lstStyle/>
          <a:p>
            <a:pPr rtl="0"/>
            <a:r>
              <a:rPr lang="en-US" b="0" i="0" u="none" strike="noStrike" baseline="0" smtClean="0">
                <a:solidFill>
                  <a:srgbClr val="0072C6"/>
                </a:solidFill>
                <a:latin typeface="Segoe"/>
                <a:ea typeface="ＭＳ ゴシック"/>
              </a:rPr>
              <a:t>Step by Step: Open a Document in Protected View</a:t>
            </a:r>
          </a:p>
        </p:txBody>
      </p:sp>
      <p:sp>
        <p:nvSpPr>
          <p:cNvPr id="3" name="Text Placeholder 2"/>
          <p:cNvSpPr>
            <a:spLocks noGrp="1"/>
          </p:cNvSpPr>
          <p:nvPr>
            <p:ph type="body" idx="1"/>
          </p:nvPr>
        </p:nvSpPr>
        <p:spPr/>
        <p:txBody>
          <a:bodyPr/>
          <a:lstStyle/>
          <a:p>
            <a:pPr lvl="1">
              <a:buFont typeface="+mj-lt"/>
              <a:buAutoNum type="arabicPeriod" startAt="2"/>
            </a:pPr>
            <a:r>
              <a:rPr lang="en-US">
                <a:solidFill>
                  <a:srgbClr val="000000"/>
                </a:solidFill>
                <a:latin typeface="Segoe"/>
                <a:ea typeface="ＭＳ ゴシック"/>
              </a:rPr>
              <a:t>Click the </a:t>
            </a:r>
            <a:r>
              <a:rPr lang="en-US" b="1">
                <a:solidFill>
                  <a:prstClr val="black"/>
                </a:solidFill>
                <a:latin typeface="Segoe"/>
                <a:ea typeface="ＭＳ ゴシック"/>
              </a:rPr>
              <a:t>File</a:t>
            </a:r>
            <a:r>
              <a:rPr lang="en-US">
                <a:solidFill>
                  <a:srgbClr val="000000"/>
                </a:solidFill>
                <a:latin typeface="Segoe"/>
                <a:ea typeface="ＭＳ ゴシック"/>
              </a:rPr>
              <a:t> tab.</a:t>
            </a:r>
          </a:p>
          <a:p>
            <a:pPr lvl="1" rtl="0">
              <a:buAutoNum type="arabicPeriod" startAt="2"/>
            </a:pPr>
            <a:r>
              <a:rPr lang="en-US" b="0" i="0" u="none" strike="noStrike" baseline="0" smtClean="0">
                <a:solidFill>
                  <a:srgbClr val="000000"/>
                </a:solidFill>
                <a:latin typeface="Segoe"/>
                <a:ea typeface="ＭＳ ゴシック"/>
              </a:rPr>
              <a:t>Notice that the Enable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Editing button is high-</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lighted in a light yellow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color informing you that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This file originated from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an Internet location and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might be unsafe</a:t>
            </a:r>
            <a:r>
              <a:rPr lang="en-US" b="0" i="0" u="none" strike="noStrike" baseline="0" smtClean="0">
                <a:solidFill>
                  <a:srgbClr val="000000"/>
                </a:solidFill>
                <a:latin typeface="Segoe"/>
                <a:ea typeface="ＭＳ ゴシック"/>
              </a:rPr>
              <a:t> (right).</a:t>
            </a:r>
          </a:p>
          <a:p>
            <a:pPr lvl="1" rtl="0">
              <a:buAutoNum type="arabicPeriod" startAt="2"/>
            </a:pPr>
            <a:r>
              <a:rPr lang="en-US" b="0" i="0" u="none" strike="noStrike" baseline="0" smtClean="0">
                <a:solidFill>
                  <a:srgbClr val="000000"/>
                </a:solidFill>
                <a:latin typeface="Segoe"/>
                <a:ea typeface="ＭＳ ゴシック"/>
              </a:rPr>
              <a:t>When you are ready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edit the document, click the </a:t>
            </a:r>
            <a:r>
              <a:rPr lang="en-US" b="1" i="0" u="none" strike="noStrike" baseline="0" smtClean="0">
                <a:solidFill>
                  <a:prstClr val="black"/>
                </a:solidFill>
                <a:latin typeface="Segoe"/>
                <a:ea typeface="ＭＳ ゴシック"/>
              </a:rPr>
              <a:t>Enable Editing </a:t>
            </a:r>
            <a:r>
              <a:rPr lang="en-US" b="0" i="0" u="none" strike="noStrike" baseline="0" smtClean="0">
                <a:solidFill>
                  <a:srgbClr val="000000"/>
                </a:solidFill>
                <a:latin typeface="Segoe"/>
                <a:ea typeface="ＭＳ ゴシック"/>
              </a:rPr>
              <a:t>button on the yellow prompt.</a:t>
            </a:r>
          </a:p>
          <a:p>
            <a:pPr lvl="1" rtl="0">
              <a:buAutoNum type="arabicPeriod" startAt="2"/>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document without saving.</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13-14.png"/>
          <p:cNvPicPr>
            <a:picLocks noChangeAspect="1"/>
          </p:cNvPicPr>
          <p:nvPr/>
        </p:nvPicPr>
        <p:blipFill rotWithShape="1">
          <a:blip r:embed="rId3">
            <a:extLst>
              <a:ext uri="{28A0092B-C50C-407E-A947-70E740481C1C}">
                <a14:useLocalDpi xmlns:a14="http://schemas.microsoft.com/office/drawing/2010/main" val="0"/>
              </a:ext>
            </a:extLst>
          </a:blip>
          <a:srcRect r="49815" b="25815"/>
          <a:stretch/>
        </p:blipFill>
        <p:spPr>
          <a:xfrm>
            <a:off x="4800600" y="1600200"/>
            <a:ext cx="3769101" cy="2997200"/>
          </a:xfrm>
          <a:prstGeom prst="rect">
            <a:avLst/>
          </a:prstGeom>
        </p:spPr>
      </p:pic>
    </p:spTree>
    <p:extLst>
      <p:ext uri="{BB962C8B-B14F-4D97-AF65-F5344CB8AC3E}">
        <p14:creationId xmlns:p14="http://schemas.microsoft.com/office/powerpoint/2010/main" val="2678799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Document Versions</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On the taskbar, click the </a:t>
            </a:r>
            <a:r>
              <a:rPr lang="en-US" b="1" i="1" u="none" strike="noStrike" baseline="0" smtClean="0">
                <a:solidFill>
                  <a:prstClr val="black"/>
                </a:solidFill>
                <a:latin typeface="Segoe"/>
                <a:ea typeface="ＭＳ ゴシック"/>
              </a:rPr>
              <a:t>Peer Review3</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document to make it the active document. Remember, you minimized this document previously in this lesson. The document should have been opened for approximately 10 or more minutes.</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File </a:t>
            </a:r>
            <a:r>
              <a:rPr lang="en-US" b="0" i="0" u="none" strike="noStrike" baseline="0" smtClean="0">
                <a:solidFill>
                  <a:srgbClr val="000000"/>
                </a:solidFill>
                <a:latin typeface="Segoe"/>
                <a:ea typeface="ＭＳ ゴシック"/>
              </a:rPr>
              <a:t>to go to Backstage view. On the </a:t>
            </a:r>
            <a:r>
              <a:rPr lang="en-US" b="0" i="1" u="none" strike="noStrike" baseline="0" smtClean="0">
                <a:solidFill>
                  <a:srgbClr val="000000"/>
                </a:solidFill>
                <a:latin typeface="Segoe"/>
                <a:ea typeface="ＭＳ ゴシック"/>
              </a:rPr>
              <a:t>Info</a:t>
            </a:r>
            <a:r>
              <a:rPr lang="en-US" b="0" i="0" u="none" strike="noStrike" baseline="0" smtClean="0">
                <a:solidFill>
                  <a:srgbClr val="000000"/>
                </a:solidFill>
                <a:latin typeface="Segoe"/>
                <a:ea typeface="ＭＳ ゴシック"/>
              </a:rPr>
              <a:t> screen, under </a:t>
            </a:r>
            <a:r>
              <a:rPr lang="en-US" b="0" i="1" u="none" strike="noStrike" baseline="0" smtClean="0">
                <a:solidFill>
                  <a:srgbClr val="000000"/>
                </a:solidFill>
                <a:latin typeface="Segoe"/>
                <a:ea typeface="ＭＳ ゴシック"/>
              </a:rPr>
              <a:t>Manage Versions</a:t>
            </a:r>
            <a:r>
              <a:rPr lang="en-US" b="0" i="0" u="none" strike="noStrike" baseline="0" smtClean="0">
                <a:solidFill>
                  <a:srgbClr val="000000"/>
                </a:solidFill>
                <a:latin typeface="Segoe"/>
                <a:ea typeface="ＭＳ ゴシック"/>
              </a:rPr>
              <a:t>, you should see the times the document was saved.</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without saving and keep Word open. </a:t>
            </a:r>
          </a:p>
          <a:p>
            <a:pPr lvl="1" rtl="0"/>
            <a:r>
              <a:rPr lang="en-US" b="0" i="0" u="none" strike="noStrike" baseline="0" smtClean="0">
                <a:solidFill>
                  <a:srgbClr val="000000"/>
                </a:solidFill>
                <a:latin typeface="Segoe"/>
                <a:ea typeface="ＭＳ ゴシック"/>
              </a:rPr>
              <a:t>Closing the Word program loses your versions of the </a:t>
            </a:r>
            <a:r>
              <a:rPr lang="en-US" b="1" i="1" u="none" strike="noStrike" baseline="0" smtClean="0">
                <a:solidFill>
                  <a:prstClr val="black"/>
                </a:solidFill>
                <a:latin typeface="Segoe"/>
                <a:ea typeface="ＭＳ ゴシック"/>
              </a:rPr>
              <a:t>Peer Review3</a:t>
            </a:r>
            <a:r>
              <a:rPr lang="en-US" b="0" i="0" u="none" strike="noStrike" baseline="0" smtClean="0">
                <a:solidFill>
                  <a:srgbClr val="000000"/>
                </a:solidFill>
                <a:latin typeface="Segoe"/>
                <a:ea typeface="ＭＳ ゴシック"/>
              </a:rPr>
              <a:t>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909304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Document Versions</a:t>
            </a:r>
          </a:p>
        </p:txBody>
      </p:sp>
      <p:sp>
        <p:nvSpPr>
          <p:cNvPr id="3" name="Text Placeholder 2"/>
          <p:cNvSpPr>
            <a:spLocks noGrp="1"/>
          </p:cNvSpPr>
          <p:nvPr>
            <p:ph type="body" idx="1"/>
          </p:nvPr>
        </p:nvSpPr>
        <p:spPr/>
        <p:txBody>
          <a:bodyPr/>
          <a:lstStyle/>
          <a:p>
            <a:pPr lvl="1" rtl="0">
              <a:buFont typeface="+mj-lt"/>
              <a:buAutoNum type="arabicPeriod" startAt="5"/>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Peer Review3</a:t>
            </a:r>
            <a:r>
              <a:rPr lang="en-US" b="0" i="0" u="none" strike="noStrike" baseline="0" smtClean="0">
                <a:solidFill>
                  <a:srgbClr val="000000"/>
                </a:solidFill>
                <a:latin typeface="Segoe"/>
                <a:ea typeface="ＭＳ ゴシック"/>
              </a:rPr>
              <a:t> document from your flash drive in the lesson folder.</a:t>
            </a:r>
          </a:p>
          <a:p>
            <a:pPr lvl="1" rtl="0">
              <a:buAutoNum type="arabicPeriod" startAt="5"/>
            </a:pPr>
            <a:r>
              <a:rPr lang="en-US" b="0" i="0" u="none" strike="noStrike" baseline="0" smtClean="0">
                <a:solidFill>
                  <a:srgbClr val="000000"/>
                </a:solidFill>
                <a:latin typeface="Segoe"/>
                <a:ea typeface="ＭＳ ゴシック"/>
              </a:rPr>
              <a:t>Go to the Backstage </a:t>
            </a:r>
            <a:r>
              <a:rPr lang="en-US" b="0" i="1" u="none" strike="noStrike" baseline="0" smtClean="0">
                <a:solidFill>
                  <a:srgbClr val="000000"/>
                </a:solidFill>
                <a:latin typeface="Segoe"/>
                <a:ea typeface="ＭＳ ゴシック"/>
              </a:rPr>
              <a:t>Info</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screen; notice by Manage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Versions, it shows </a:t>
            </a:r>
            <a:r>
              <a:rPr lang="en-US" b="0" i="1" u="none" strike="noStrike" baseline="0" smtClean="0">
                <a:solidFill>
                  <a:srgbClr val="000000"/>
                </a:solidFill>
                <a:latin typeface="Segoe"/>
                <a:ea typeface="ＭＳ ゴシック"/>
              </a:rPr>
              <a:t>Today,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time, (when I closed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without saving)</a:t>
            </a:r>
            <a:r>
              <a:rPr lang="en-US" b="0" i="0" u="none" strike="noStrike" baseline="0" smtClean="0">
                <a:solidFill>
                  <a:srgbClr val="000000"/>
                </a:solidFill>
                <a:latin typeface="Segoe"/>
                <a:ea typeface="ＭＳ ゴシック"/>
              </a:rPr>
              <a:t>. </a:t>
            </a:r>
          </a:p>
          <a:p>
            <a:pPr lvl="1" rtl="0">
              <a:buAutoNum type="arabicPeriod" startAt="5"/>
            </a:pPr>
            <a:r>
              <a:rPr lang="en-US" b="0" i="0" u="none" strike="noStrike" baseline="0" smtClean="0">
                <a:solidFill>
                  <a:srgbClr val="000000"/>
                </a:solidFill>
                <a:latin typeface="Segoe"/>
                <a:ea typeface="ＭＳ ゴシック"/>
              </a:rPr>
              <a:t>See the figure at right.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Your screen will not match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figure.</a:t>
            </a:r>
          </a:p>
          <a:p>
            <a:pPr lvl="1" rtl="0">
              <a:buAutoNum type="arabicPeriod" startAt="5"/>
            </a:pPr>
            <a:r>
              <a:rPr lang="en-US" b="0" i="0" u="none" strike="noStrike" baseline="0" smtClean="0">
                <a:solidFill>
                  <a:srgbClr val="000000"/>
                </a:solidFill>
                <a:latin typeface="Segoe"/>
                <a:ea typeface="ＭＳ ゴシック"/>
              </a:rPr>
              <a:t>In the Backstage view,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Options </a:t>
            </a:r>
            <a:r>
              <a:rPr lang="en-US" b="0" i="0" u="none" strike="noStrike" baseline="0" smtClean="0">
                <a:solidFill>
                  <a:srgbClr val="000000"/>
                </a:solidFill>
                <a:latin typeface="Segoe"/>
                <a:ea typeface="ＭＳ ゴシック"/>
              </a:rPr>
              <a:t>to open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13-15.png"/>
          <p:cNvPicPr>
            <a:picLocks noChangeAspect="1"/>
          </p:cNvPicPr>
          <p:nvPr/>
        </p:nvPicPr>
        <p:blipFill rotWithShape="1">
          <a:blip r:embed="rId2">
            <a:extLst>
              <a:ext uri="{28A0092B-C50C-407E-A947-70E740481C1C}">
                <a14:useLocalDpi xmlns:a14="http://schemas.microsoft.com/office/drawing/2010/main" val="0"/>
              </a:ext>
            </a:extLst>
          </a:blip>
          <a:srcRect r="54630" b="15950"/>
          <a:stretch/>
        </p:blipFill>
        <p:spPr>
          <a:xfrm>
            <a:off x="4876800" y="1905000"/>
            <a:ext cx="3751544" cy="3759200"/>
          </a:xfrm>
          <a:prstGeom prst="rect">
            <a:avLst/>
          </a:prstGeom>
        </p:spPr>
      </p:pic>
    </p:spTree>
    <p:extLst>
      <p:ext uri="{BB962C8B-B14F-4D97-AF65-F5344CB8AC3E}">
        <p14:creationId xmlns:p14="http://schemas.microsoft.com/office/powerpoint/2010/main" val="241700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General Options </a:t>
            </a:r>
            <a:r>
              <a:rPr lang="en-US" b="0" i="0" u="none" strike="noStrike" baseline="0" smtClean="0">
                <a:solidFill>
                  <a:srgbClr val="000000"/>
                </a:solidFill>
                <a:latin typeface="Segoe"/>
                <a:ea typeface="ＭＳ ゴシック"/>
              </a:rPr>
              <a:t>from the menu. The </a:t>
            </a:r>
            <a:r>
              <a:rPr lang="en-US" b="0" i="1" u="none" strike="noStrike" baseline="0" smtClean="0">
                <a:solidFill>
                  <a:srgbClr val="000000"/>
                </a:solidFill>
                <a:latin typeface="Segoe"/>
                <a:ea typeface="ＭＳ ゴシック"/>
              </a:rPr>
              <a:t>General Options</a:t>
            </a:r>
            <a:r>
              <a:rPr lang="en-US" b="0" i="0" u="none" strike="noStrike" baseline="0" smtClean="0">
                <a:solidFill>
                  <a:srgbClr val="000000"/>
                </a:solidFill>
                <a:latin typeface="Segoe"/>
                <a:ea typeface="ＭＳ ゴシック"/>
              </a:rPr>
              <a:t> dialog box appears. Once a password is entered to open and modify the document, the file will be encrypted. When a file is encrypted, the data is converted to a code.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1196978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Document Versions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From the list in the left pane, select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By default, the </a:t>
            </a:r>
            <a:r>
              <a:rPr lang="en-US" b="0" i="1" u="none" strike="noStrike" baseline="0" smtClean="0">
                <a:solidFill>
                  <a:srgbClr val="000000"/>
                </a:solidFill>
                <a:latin typeface="Segoe"/>
                <a:ea typeface="ＭＳ ゴシック"/>
              </a:rPr>
              <a:t>Save AutoRecover </a:t>
            </a:r>
            <a:r>
              <a:rPr lang="en-US" b="0" i="0" u="none" strike="noStrike" baseline="0" smtClean="0">
                <a:solidFill>
                  <a:srgbClr val="000000"/>
                </a:solidFill>
                <a:latin typeface="Segoe"/>
                <a:ea typeface="ＭＳ ゴシック"/>
              </a:rPr>
              <a:t>information is set every</a:t>
            </a:r>
            <a:r>
              <a:rPr lang="en-US" b="0" i="1" u="none" strike="noStrike" baseline="0" smtClean="0">
                <a:solidFill>
                  <a:srgbClr val="000000"/>
                </a:solidFill>
                <a:latin typeface="Segoe"/>
                <a:ea typeface="ＭＳ ゴシック"/>
              </a:rPr>
              <a:t> 10</a:t>
            </a:r>
            <a:r>
              <a:rPr lang="en-US" b="0" i="0" u="none" strike="noStrike" baseline="0" smtClean="0">
                <a:solidFill>
                  <a:srgbClr val="000000"/>
                </a:solidFill>
                <a:latin typeface="Segoe"/>
                <a:ea typeface="ＭＳ ゴシック"/>
              </a:rPr>
              <a:t> minutes. Also </a:t>
            </a:r>
            <a:r>
              <a:rPr lang="en-US" b="0" i="1" u="none" strike="noStrike" baseline="0" smtClean="0">
                <a:solidFill>
                  <a:srgbClr val="000000"/>
                </a:solidFill>
                <a:latin typeface="Segoe"/>
                <a:ea typeface="ＭＳ ゴシック"/>
              </a:rPr>
              <a:t>Keep the last autosaved version if I close without saving </a:t>
            </a:r>
            <a:r>
              <a:rPr lang="en-US" b="0" i="0" u="none" strike="noStrike" baseline="0" smtClean="0">
                <a:solidFill>
                  <a:srgbClr val="000000"/>
                </a:solidFill>
                <a:latin typeface="Segoe"/>
                <a:ea typeface="ＭＳ ゴシック"/>
              </a:rPr>
              <a:t>is enabled</a:t>
            </a:r>
            <a:r>
              <a:rPr lang="en-US" b="0" i="1"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In step 3, you closed the document without saving and when you reopened and reviewed the </a:t>
            </a:r>
            <a:r>
              <a:rPr lang="en-US" b="0" i="1" u="none" strike="noStrike" baseline="0" smtClean="0">
                <a:solidFill>
                  <a:srgbClr val="000000"/>
                </a:solidFill>
                <a:latin typeface="Segoe"/>
                <a:ea typeface="ＭＳ ゴシック"/>
              </a:rPr>
              <a:t>Managed Versions,</a:t>
            </a:r>
            <a:r>
              <a:rPr lang="en-US" b="0" i="0" u="none" strike="noStrike" baseline="0" smtClean="0">
                <a:solidFill>
                  <a:srgbClr val="000000"/>
                </a:solidFill>
                <a:latin typeface="Segoe"/>
                <a:ea typeface="ＭＳ ゴシック"/>
              </a:rPr>
              <a:t> it showed when the document was last saved in Autosave.</a:t>
            </a:r>
          </a:p>
          <a:p>
            <a:pPr lvl="1" rtl="0">
              <a:buAutoNum type="arabicPeriod" startAt="9"/>
            </a:pPr>
            <a:r>
              <a:rPr lang="en-US" b="0" i="0" u="none" strike="noStrike" baseline="0" smtClean="0">
                <a:solidFill>
                  <a:srgbClr val="000000"/>
                </a:solidFill>
                <a:latin typeface="Segoe"/>
                <a:ea typeface="ＭＳ ゴシック"/>
              </a:rPr>
              <a:t>The default time for </a:t>
            </a:r>
            <a:r>
              <a:rPr lang="en-US" b="0" i="1" u="none" strike="noStrike" baseline="0" smtClean="0">
                <a:solidFill>
                  <a:srgbClr val="000000"/>
                </a:solidFill>
                <a:latin typeface="Segoe"/>
                <a:ea typeface="ＭＳ ゴシック"/>
              </a:rPr>
              <a:t>Save AutoRecover</a:t>
            </a:r>
            <a:r>
              <a:rPr lang="en-US" b="0" i="0" u="none" strike="noStrike" baseline="0" smtClean="0">
                <a:solidFill>
                  <a:srgbClr val="000000"/>
                </a:solidFill>
                <a:latin typeface="Segoe"/>
                <a:ea typeface="ＭＳ ゴシック"/>
              </a:rPr>
              <a:t> can be changed in 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2810367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Document Versions</a:t>
            </a: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solidFill>
                  <a:srgbClr val="000000"/>
                </a:solidFill>
                <a:latin typeface="Segoe"/>
                <a:ea typeface="ＭＳ ゴシック"/>
              </a:rPr>
              <a:t>Under the </a:t>
            </a:r>
            <a:r>
              <a:rPr lang="en-US" sz="2000" b="0" i="1" u="none" strike="noStrike" baseline="0" smtClean="0">
                <a:solidFill>
                  <a:srgbClr val="000000"/>
                </a:solidFill>
                <a:latin typeface="Segoe"/>
                <a:ea typeface="ＭＳ ゴシック"/>
              </a:rPr>
              <a:t>Save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documents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select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default </a:t>
            </a:r>
            <a:r>
              <a:rPr lang="en-US" sz="2000" b="1" i="0" u="none" strike="noStrike" baseline="0" smtClean="0">
                <a:solidFill>
                  <a:prstClr val="black"/>
                </a:solidFill>
                <a:latin typeface="Segoe"/>
                <a:ea typeface="ＭＳ ゴシック"/>
              </a:rPr>
              <a:t>10 </a:t>
            </a:r>
            <a:br>
              <a:rPr lang="en-US" sz="2000" b="1" i="0" u="none" strike="noStrike" baseline="0" smtClean="0">
                <a:solidFill>
                  <a:prstClr val="black"/>
                </a:solidFill>
                <a:latin typeface="Segoe"/>
                <a:ea typeface="ＭＳ ゴシック"/>
              </a:rPr>
            </a:br>
            <a:r>
              <a:rPr lang="en-US" sz="2000" b="0" i="0" u="none" strike="noStrike" baseline="0" smtClean="0">
                <a:solidFill>
                  <a:srgbClr val="000000"/>
                </a:solidFill>
                <a:latin typeface="Segoe"/>
                <a:ea typeface="ＭＳ ゴシック"/>
              </a:rPr>
              <a:t>and type </a:t>
            </a:r>
            <a:r>
              <a:rPr lang="en-US" sz="2000" b="1" i="0" u="none" strike="noStrike" baseline="0" smtClean="0">
                <a:solidFill>
                  <a:prstClr val="black"/>
                </a:solidFill>
                <a:latin typeface="Segoe"/>
                <a:ea typeface="ＭＳ ゴシック"/>
              </a:rPr>
              <a:t>3</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minutes or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down arrow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by </a:t>
            </a:r>
            <a:r>
              <a:rPr lang="en-US" sz="2000" b="0" i="1" u="none" strike="noStrike" baseline="0" smtClean="0">
                <a:solidFill>
                  <a:srgbClr val="000000"/>
                </a:solidFill>
                <a:latin typeface="Segoe"/>
                <a:ea typeface="ＭＳ ゴシック"/>
              </a:rPr>
              <a:t>Save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AutoRecover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information</a:t>
            </a:r>
            <a:r>
              <a:rPr lang="en-US" sz="2000" b="0" i="0" u="none" strike="noStrike" baseline="0" smtClean="0">
                <a:solidFill>
                  <a:srgbClr val="000000"/>
                </a:solidFill>
                <a:latin typeface="Segoe"/>
                <a:ea typeface="ＭＳ ゴシック"/>
              </a:rPr>
              <a:t>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right.</a:t>
            </a:r>
          </a:p>
          <a:p>
            <a:pPr lvl="1" rtl="0">
              <a:buAutoNum type="arabicPeriod" startAt="11"/>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1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600" y="1524000"/>
            <a:ext cx="5537600" cy="3513667"/>
          </a:xfrm>
          <a:prstGeom prst="rect">
            <a:avLst/>
          </a:prstGeom>
        </p:spPr>
      </p:pic>
    </p:spTree>
    <p:extLst>
      <p:ext uri="{BB962C8B-B14F-4D97-AF65-F5344CB8AC3E}">
        <p14:creationId xmlns:p14="http://schemas.microsoft.com/office/powerpoint/2010/main" val="89146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Document Versions</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Create a new blank document and type </a:t>
            </a:r>
            <a:r>
              <a:rPr lang="en-US" b="1" i="0" u="none" strike="noStrike" baseline="0" smtClean="0">
                <a:solidFill>
                  <a:prstClr val="black"/>
                </a:solidFill>
                <a:latin typeface="Segoe"/>
                <a:ea typeface="ＭＳ ゴシック"/>
              </a:rPr>
              <a:t>Working with unsaved documents can be found in Backstage in the Info screen</a:t>
            </a:r>
            <a:r>
              <a:rPr lang="en-US" b="0" i="0" u="none" strike="noStrike" baseline="0" smtClean="0">
                <a:solidFill>
                  <a:srgbClr val="000000"/>
                </a:solidFill>
                <a:latin typeface="Segoe"/>
                <a:ea typeface="ＭＳ ゴシック"/>
              </a:rPr>
              <a:t>. Keep this document open, until you are instructed to work on the next step.</a:t>
            </a:r>
          </a:p>
          <a:p>
            <a:pPr lvl="1" rtl="0">
              <a:buAutoNum type="arabicPeriod" startAt="13"/>
            </a:pPr>
            <a:r>
              <a:rPr lang="en-US" b="0" i="0" u="none" strike="noStrike" baseline="0" smtClean="0">
                <a:solidFill>
                  <a:srgbClr val="000000"/>
                </a:solidFill>
                <a:latin typeface="Segoe"/>
                <a:ea typeface="ＭＳ ゴシック"/>
              </a:rPr>
              <a:t>On the View tab, click </a:t>
            </a:r>
            <a:r>
              <a:rPr lang="en-US" b="1" i="0" u="none" strike="noStrike" baseline="0" smtClean="0">
                <a:solidFill>
                  <a:prstClr val="black"/>
                </a:solidFill>
                <a:latin typeface="Segoe"/>
                <a:ea typeface="ＭＳ ゴシック"/>
              </a:rPr>
              <a:t>Switch Windows </a:t>
            </a:r>
            <a:r>
              <a:rPr lang="en-US" b="0" i="0" u="none" strike="noStrike" baseline="0" smtClean="0">
                <a:solidFill>
                  <a:srgbClr val="000000"/>
                </a:solidFill>
                <a:latin typeface="Segoe"/>
                <a:ea typeface="ＭＳ ゴシック"/>
              </a:rPr>
              <a:t>and select the </a:t>
            </a:r>
            <a:r>
              <a:rPr lang="en-US" b="1" i="1" u="none" strike="noStrike" baseline="0" smtClean="0">
                <a:solidFill>
                  <a:prstClr val="black"/>
                </a:solidFill>
                <a:latin typeface="Segoe"/>
                <a:ea typeface="ＭＳ ゴシック"/>
              </a:rPr>
              <a:t>Peer Review3</a:t>
            </a:r>
            <a:r>
              <a:rPr lang="en-US" b="0" i="0" u="none" strike="noStrike" baseline="0" smtClean="0">
                <a:solidFill>
                  <a:srgbClr val="000000"/>
                </a:solidFill>
                <a:latin typeface="Segoe"/>
                <a:ea typeface="ＭＳ ゴシック"/>
              </a:rPr>
              <a:t> document.</a:t>
            </a:r>
          </a:p>
          <a:p>
            <a:pPr lvl="1" rtl="0">
              <a:buAutoNum type="arabicPeriod" startAt="13"/>
            </a:pPr>
            <a:r>
              <a:rPr lang="en-US" b="0" i="0" u="none" strike="noStrike" baseline="0" smtClean="0">
                <a:solidFill>
                  <a:srgbClr val="000000"/>
                </a:solidFill>
                <a:latin typeface="Segoe"/>
                <a:ea typeface="ＭＳ ゴシック"/>
              </a:rPr>
              <a:t>Return to Backstage and under </a:t>
            </a:r>
            <a:r>
              <a:rPr lang="en-US" b="0" i="1" u="none" strike="noStrike" baseline="0" smtClean="0">
                <a:solidFill>
                  <a:srgbClr val="000000"/>
                </a:solidFill>
                <a:latin typeface="Segoe"/>
                <a:ea typeface="ＭＳ ゴシック"/>
              </a:rPr>
              <a:t>Versions</a:t>
            </a:r>
            <a:r>
              <a:rPr lang="en-US" b="0" i="1"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you should see at least one or two versions of the document saved.</a:t>
            </a:r>
          </a:p>
          <a:p>
            <a:pPr lvl="1" rtl="0">
              <a:buAutoNum type="arabicPeriod" startAt="13"/>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1380292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Restore an Earlier Version of Your Document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Blue Yonder Airlines </a:t>
            </a:r>
            <a:r>
              <a:rPr lang="en-US" b="0" i="0" u="none" strike="noStrike" baseline="0" smtClean="0">
                <a:solidFill>
                  <a:srgbClr val="000000"/>
                </a:solidFill>
                <a:latin typeface="Segoe"/>
                <a:ea typeface="ＭＳ ゴシック"/>
              </a:rPr>
              <a:t>heading. </a:t>
            </a:r>
          </a:p>
          <a:p>
            <a:pPr lvl="1" rtl="0"/>
            <a:r>
              <a:rPr lang="en-US" b="0" i="0" u="none" strike="noStrike" baseline="0" smtClean="0">
                <a:solidFill>
                  <a:srgbClr val="000000"/>
                </a:solidFill>
                <a:latin typeface="Segoe"/>
                <a:ea typeface="ＭＳ ゴシック"/>
              </a:rPr>
              <a:t>Change the font color to </a:t>
            </a:r>
            <a:r>
              <a:rPr lang="en-US" b="1" i="0" u="none" strike="noStrike" baseline="0" smtClean="0">
                <a:solidFill>
                  <a:prstClr val="black"/>
                </a:solidFill>
                <a:latin typeface="Segoe"/>
                <a:ea typeface="ＭＳ ゴシック"/>
              </a:rPr>
              <a:t>Dark Blue, Text 2</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Increase the font size to </a:t>
            </a:r>
            <a:r>
              <a:rPr lang="en-US" b="1" i="0" u="none" strike="noStrike" baseline="0" smtClean="0">
                <a:solidFill>
                  <a:prstClr val="black"/>
                </a:solidFill>
                <a:latin typeface="Segoe"/>
                <a:ea typeface="ＭＳ ゴシック"/>
              </a:rPr>
              <a:t>28 </a:t>
            </a:r>
            <a:r>
              <a:rPr lang="en-US" b="0" i="0" u="none" strike="noStrike" baseline="0" smtClean="0">
                <a:solidFill>
                  <a:srgbClr val="000000"/>
                </a:solidFill>
                <a:latin typeface="Segoe"/>
                <a:ea typeface="ＭＳ ゴシック"/>
              </a:rPr>
              <a:t>pt.</a:t>
            </a:r>
          </a:p>
          <a:p>
            <a:pPr lvl="1" rtl="0"/>
            <a:r>
              <a:rPr lang="en-US" b="0" i="0" u="none" strike="noStrike" baseline="0" smtClean="0">
                <a:solidFill>
                  <a:srgbClr val="000000"/>
                </a:solidFill>
                <a:latin typeface="Segoe"/>
                <a:ea typeface="ＭＳ ゴシック"/>
              </a:rPr>
              <a:t>Where </a:t>
            </a:r>
            <a:r>
              <a:rPr lang="en-US" b="0" i="1" u="none" strike="noStrike" baseline="0" smtClean="0">
                <a:solidFill>
                  <a:srgbClr val="000000"/>
                </a:solidFill>
                <a:latin typeface="Segoe"/>
                <a:ea typeface="ＭＳ ゴシック"/>
              </a:rPr>
              <a:t>Jill A. Williams’</a:t>
            </a:r>
            <a:r>
              <a:rPr lang="en-US" b="0" i="0" u="none" strike="noStrike" baseline="0" smtClean="0">
                <a:solidFill>
                  <a:srgbClr val="000000"/>
                </a:solidFill>
                <a:latin typeface="Segoe"/>
                <a:ea typeface="ＭＳ ゴシック"/>
              </a:rPr>
              <a:t> name appears, replace </a:t>
            </a:r>
            <a:r>
              <a:rPr lang="en-US" b="0" i="1" u="none" strike="noStrike" baseline="0" smtClean="0">
                <a:solidFill>
                  <a:srgbClr val="000000"/>
                </a:solidFill>
                <a:latin typeface="Segoe"/>
                <a:ea typeface="ＭＳ ゴシック"/>
              </a:rPr>
              <a:t>A</a:t>
            </a:r>
            <a:r>
              <a:rPr lang="en-US" b="0" i="0" u="none" strike="noStrike" baseline="0" smtClean="0">
                <a:solidFill>
                  <a:srgbClr val="000000"/>
                </a:solidFill>
                <a:latin typeface="Segoe"/>
                <a:ea typeface="ＭＳ ゴシック"/>
              </a:rPr>
              <a:t>. with </a:t>
            </a:r>
            <a:r>
              <a:rPr lang="en-US" b="1" i="0" u="none" strike="noStrike" baseline="0" smtClean="0">
                <a:solidFill>
                  <a:prstClr val="black"/>
                </a:solidFill>
                <a:latin typeface="Segoe"/>
                <a:ea typeface="ＭＳ ゴシック"/>
              </a:rPr>
              <a:t>E.</a:t>
            </a:r>
          </a:p>
          <a:p>
            <a:pPr lvl="1"/>
            <a:r>
              <a:rPr lang="en-US">
                <a:solidFill>
                  <a:srgbClr val="000000"/>
                </a:solidFill>
                <a:latin typeface="Segoe"/>
                <a:ea typeface="ＭＳ ゴシック"/>
              </a:rPr>
              <a:t>Change the review period from </a:t>
            </a:r>
            <a:r>
              <a:rPr lang="en-US" i="1">
                <a:solidFill>
                  <a:srgbClr val="000000"/>
                </a:solidFill>
                <a:latin typeface="Segoe"/>
                <a:ea typeface="ＭＳ ゴシック"/>
              </a:rPr>
              <a:t>Dec 20XX</a:t>
            </a:r>
            <a:r>
              <a:rPr lang="en-US">
                <a:solidFill>
                  <a:srgbClr val="000000"/>
                </a:solidFill>
                <a:latin typeface="Segoe"/>
                <a:ea typeface="ＭＳ ゴシック"/>
              </a:rPr>
              <a:t> to </a:t>
            </a:r>
            <a:r>
              <a:rPr lang="en-US" b="1">
                <a:solidFill>
                  <a:prstClr val="black"/>
                </a:solidFill>
                <a:latin typeface="Segoe"/>
                <a:ea typeface="ＭＳ ゴシック"/>
              </a:rPr>
              <a:t>April 20XX</a:t>
            </a:r>
            <a:r>
              <a:rPr lang="en-US">
                <a:solidFill>
                  <a:srgbClr val="000000"/>
                </a:solidFill>
                <a:latin typeface="Times New Roman"/>
                <a:ea typeface="ＭＳ ゴシック"/>
              </a:rPr>
              <a:t>.</a:t>
            </a:r>
          </a:p>
          <a:p>
            <a:pPr lvl="1"/>
            <a:r>
              <a:rPr lang="en-US">
                <a:solidFill>
                  <a:srgbClr val="000000"/>
                </a:solidFill>
                <a:latin typeface="Segoe"/>
                <a:ea typeface="ＭＳ ゴシック"/>
              </a:rPr>
              <a:t>You need to modify the document in order for Autosave to save the updated changes.</a:t>
            </a:r>
          </a:p>
          <a:p>
            <a:pPr lvl="1"/>
            <a:r>
              <a:rPr lang="en-US">
                <a:solidFill>
                  <a:srgbClr val="000000"/>
                </a:solidFill>
                <a:latin typeface="Segoe"/>
                <a:ea typeface="ＭＳ ゴシック"/>
              </a:rPr>
              <a:t>Go to Backstage and under </a:t>
            </a:r>
            <a:r>
              <a:rPr lang="en-US" i="1">
                <a:solidFill>
                  <a:srgbClr val="000000"/>
                </a:solidFill>
                <a:latin typeface="Segoe"/>
                <a:ea typeface="ＭＳ ゴシック"/>
              </a:rPr>
              <a:t>Versions</a:t>
            </a:r>
            <a:r>
              <a:rPr lang="en-US">
                <a:solidFill>
                  <a:srgbClr val="000000"/>
                </a:solidFill>
                <a:latin typeface="Segoe"/>
                <a:ea typeface="ＭＳ ゴシック"/>
              </a:rPr>
              <a:t>, click the version where it indicates </a:t>
            </a:r>
            <a:r>
              <a:rPr lang="en-US" i="1">
                <a:solidFill>
                  <a:srgbClr val="000000"/>
                </a:solidFill>
                <a:latin typeface="Segoe"/>
                <a:ea typeface="ＭＳ ゴシック"/>
              </a:rPr>
              <a:t>(autosave)</a:t>
            </a:r>
            <a:r>
              <a:rPr lang="en-US">
                <a:solidFill>
                  <a:srgbClr val="000000"/>
                </a:solidFill>
                <a:latin typeface="Times New Roman"/>
                <a:ea typeface="ＭＳ ゴシック"/>
              </a:rPr>
              <a:t>.</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1860251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Restore an Earlier Version of Your Document</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A new window opens showing a yellow bar below the Ribbon displaying, </a:t>
            </a:r>
            <a:r>
              <a:rPr lang="en-US" sz="2000" b="0" i="1" u="none" strike="noStrike" baseline="0" smtClean="0">
                <a:latin typeface="Segoe"/>
                <a:ea typeface="ＭＳ ゴシック"/>
              </a:rPr>
              <a:t>Autosave Version</a:t>
            </a:r>
            <a:r>
              <a:rPr lang="en-US" sz="2000" b="0" i="0" u="none" strike="noStrike" baseline="0" smtClean="0">
                <a:latin typeface="Segoe"/>
                <a:ea typeface="ＭＳ ゴシック"/>
              </a:rPr>
              <a:t>—a new version is available with two options available. One is </a:t>
            </a:r>
            <a:r>
              <a:rPr lang="en-US" sz="2000" b="0" i="1" u="none" strike="noStrike" baseline="0" smtClean="0">
                <a:latin typeface="Segoe"/>
                <a:ea typeface="ＭＳ ゴシック"/>
              </a:rPr>
              <a:t>Compare</a:t>
            </a:r>
            <a:r>
              <a:rPr lang="en-US" sz="2000" b="0" i="0" u="none" strike="noStrike" baseline="0" smtClean="0">
                <a:latin typeface="Segoe"/>
                <a:ea typeface="ＭＳ ゴシック"/>
              </a:rPr>
              <a:t> and the other is </a:t>
            </a:r>
            <a:r>
              <a:rPr lang="en-US" sz="2000" b="0" i="1" u="none" strike="noStrike" baseline="0" smtClean="0">
                <a:latin typeface="Segoe"/>
                <a:ea typeface="ＭＳ ゴシック"/>
              </a:rPr>
              <a:t>Restore</a:t>
            </a:r>
            <a:r>
              <a:rPr lang="en-US" sz="2000" b="0" i="0" u="none" strike="noStrike" baseline="0" smtClean="0">
                <a:latin typeface="Segoe"/>
                <a:ea typeface="ＭＳ ゴシック"/>
              </a:rPr>
              <a:t>. If your document contains only one autosave version, make sure you change the save settings and then modify the document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13-17.png"/>
          <p:cNvPicPr>
            <a:picLocks noChangeAspect="1"/>
          </p:cNvPicPr>
          <p:nvPr/>
        </p:nvPicPr>
        <p:blipFill rotWithShape="1">
          <a:blip r:embed="rId2">
            <a:extLst>
              <a:ext uri="{28A0092B-C50C-407E-A947-70E740481C1C}">
                <a14:useLocalDpi xmlns:a14="http://schemas.microsoft.com/office/drawing/2010/main" val="0"/>
              </a:ext>
            </a:extLst>
          </a:blip>
          <a:srcRect b="32523"/>
          <a:stretch/>
        </p:blipFill>
        <p:spPr>
          <a:xfrm>
            <a:off x="990600" y="3200400"/>
            <a:ext cx="7399867" cy="2700867"/>
          </a:xfrm>
          <a:prstGeom prst="rect">
            <a:avLst/>
          </a:prstGeom>
        </p:spPr>
      </p:pic>
    </p:spTree>
    <p:extLst>
      <p:ext uri="{BB962C8B-B14F-4D97-AF65-F5344CB8AC3E}">
        <p14:creationId xmlns:p14="http://schemas.microsoft.com/office/powerpoint/2010/main" val="83115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Restore an Earlier Version of Your Document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When you click on </a:t>
            </a:r>
            <a:r>
              <a:rPr lang="en-US" b="0" i="1" u="none" strike="noStrike" baseline="0" smtClean="0">
                <a:latin typeface="Segoe"/>
                <a:ea typeface="ＭＳ ゴシック"/>
              </a:rPr>
              <a:t>Compare</a:t>
            </a:r>
            <a:r>
              <a:rPr lang="en-US" b="0" i="1" u="none" strike="noStrike" baseline="0" smtClean="0">
                <a:latin typeface="Times New Roman"/>
                <a:ea typeface="ＭＳ ゴシック"/>
              </a:rPr>
              <a:t>,</a:t>
            </a:r>
            <a:r>
              <a:rPr lang="en-US" b="0" i="0" u="none" strike="noStrike" baseline="0" smtClean="0">
                <a:latin typeface="Segoe"/>
                <a:ea typeface="ＭＳ ゴシック"/>
              </a:rPr>
              <a:t> a summary that compares the original document and the revised document displays on one screen. The </a:t>
            </a:r>
            <a:r>
              <a:rPr lang="en-US" b="0" i="1" u="none" strike="noStrike" baseline="0" smtClean="0">
                <a:latin typeface="Segoe"/>
                <a:ea typeface="ＭＳ ゴシック"/>
              </a:rPr>
              <a:t>Restore</a:t>
            </a:r>
            <a:r>
              <a:rPr lang="en-US" b="0" i="0" u="none" strike="noStrike" baseline="0" smtClean="0">
                <a:latin typeface="Segoe"/>
                <a:ea typeface="ＭＳ ゴシック"/>
              </a:rPr>
              <a:t> button prompts you to overwrite your previous document.</a:t>
            </a:r>
          </a:p>
          <a:p>
            <a:pPr lvl="1" rtl="0">
              <a:buFont typeface="+mj-lt"/>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Restore</a:t>
            </a:r>
            <a:r>
              <a:rPr lang="en-US" b="0" i="0" u="none" strike="noStrike" baseline="0" smtClean="0">
                <a:solidFill>
                  <a:srgbClr val="000000"/>
                </a:solidFill>
                <a:latin typeface="Segoe"/>
                <a:ea typeface="ＭＳ ゴシック"/>
              </a:rPr>
              <a:t> to overwrite your previous document. </a:t>
            </a:r>
            <a:r>
              <a:rPr lang="en-US" b="0" i="1" u="none" strike="noStrike" baseline="0" smtClean="0">
                <a:solidFill>
                  <a:srgbClr val="000000"/>
                </a:solidFill>
                <a:latin typeface="Segoe"/>
                <a:ea typeface="ＭＳ ゴシック"/>
              </a:rPr>
              <a:t>Compare</a:t>
            </a:r>
            <a:r>
              <a:rPr lang="en-US" b="0" i="0" u="none" strike="noStrike" baseline="0" smtClean="0">
                <a:solidFill>
                  <a:srgbClr val="000000"/>
                </a:solidFill>
                <a:latin typeface="Segoe"/>
                <a:ea typeface="ＭＳ ゴシック"/>
              </a:rPr>
              <a:t> versions is one of Word’s advanced features; for more information</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use Help.</a:t>
            </a:r>
          </a:p>
          <a:p>
            <a:pPr lvl="1" rtl="0">
              <a:buAutoNum type="arabicPeriod" startAt="8"/>
            </a:pPr>
            <a:r>
              <a:rPr lang="en-US" b="0" i="0" u="none" strike="noStrike" baseline="0" smtClean="0">
                <a:solidFill>
                  <a:srgbClr val="000000"/>
                </a:solidFill>
                <a:latin typeface="Segoe"/>
                <a:ea typeface="ＭＳ ゴシック"/>
              </a:rPr>
              <a:t>You will be prompted to overwrite the last saved version with the selected version.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document.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383728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Recover Unsaved Documents</a:t>
            </a:r>
          </a:p>
        </p:txBody>
      </p:sp>
      <p:sp>
        <p:nvSpPr>
          <p:cNvPr id="3" name="Text Placeholder 2"/>
          <p:cNvSpPr>
            <a:spLocks noGrp="1"/>
          </p:cNvSpPr>
          <p:nvPr>
            <p:ph type="body" idx="1"/>
          </p:nvPr>
        </p:nvSpPr>
        <p:spPr/>
        <p:txBody>
          <a:bodyPr/>
          <a:lstStyle/>
          <a:p>
            <a:pPr lvl="1" rtl="0">
              <a:buFont typeface="Arial"/>
              <a:buChar char="•"/>
            </a:pPr>
            <a:r>
              <a:rPr lang="en-US" b="0" i="0" u="none" strike="noStrike" baseline="0" smtClean="0">
                <a:solidFill>
                  <a:srgbClr val="000000"/>
                </a:solidFill>
                <a:latin typeface="Segoe"/>
                <a:ea typeface="ＭＳ ゴシック"/>
              </a:rPr>
              <a:t>Previously you typed, </a:t>
            </a:r>
            <a:r>
              <a:rPr lang="en-US" b="0" i="1" u="none" strike="noStrike" baseline="0" smtClean="0">
                <a:solidFill>
                  <a:srgbClr val="000000"/>
                </a:solidFill>
                <a:latin typeface="Segoe"/>
                <a:ea typeface="ＭＳ ゴシック"/>
              </a:rPr>
              <a:t>Working with unsaved documents can be found in Backstage in the Info screen</a:t>
            </a:r>
            <a:r>
              <a:rPr lang="en-US" b="0" i="0" u="none" strike="noStrike" baseline="0" smtClean="0">
                <a:solidFill>
                  <a:srgbClr val="000000"/>
                </a:solidFill>
                <a:latin typeface="Segoe"/>
                <a:ea typeface="ＭＳ ゴシック"/>
              </a:rPr>
              <a:t>. And in a previous step, you changed the </a:t>
            </a:r>
            <a:r>
              <a:rPr lang="en-US" b="0" i="1" u="none" strike="noStrike" baseline="0" smtClean="0">
                <a:solidFill>
                  <a:srgbClr val="000000"/>
                </a:solidFill>
                <a:latin typeface="Segoe"/>
                <a:ea typeface="ＭＳ ゴシック"/>
              </a:rPr>
              <a:t>Save AutoRecover information</a:t>
            </a:r>
            <a:r>
              <a:rPr lang="en-US" b="0" i="0" u="none" strike="noStrike" baseline="0" smtClean="0">
                <a:solidFill>
                  <a:srgbClr val="000000"/>
                </a:solidFill>
                <a:latin typeface="Segoe"/>
                <a:ea typeface="ＭＳ ゴシック"/>
              </a:rPr>
              <a:t> from the default to three minutes.</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document that you typed.</a:t>
            </a:r>
          </a:p>
          <a:p>
            <a:pPr lvl="1" rtl="0">
              <a:buFont typeface="Arial"/>
              <a:buChar char="•"/>
            </a:pPr>
            <a:r>
              <a:rPr lang="en-US" b="0" i="0" u="none" strike="noStrike" baseline="0" smtClean="0">
                <a:solidFill>
                  <a:srgbClr val="000000"/>
                </a:solidFill>
                <a:latin typeface="Segoe"/>
                <a:ea typeface="ＭＳ ゴシック"/>
              </a:rPr>
              <a:t>A prompt appears on your screen to save changes. The prompt states, </a:t>
            </a:r>
            <a:r>
              <a:rPr lang="en-US" b="0" i="1" u="none" strike="noStrike" baseline="0" smtClean="0">
                <a:solidFill>
                  <a:srgbClr val="000000"/>
                </a:solidFill>
                <a:latin typeface="Segoe"/>
                <a:ea typeface="ＭＳ ゴシック"/>
              </a:rPr>
              <a:t>If you click “Don’t Save,” a recent copy of this file will be temporarily available.</a:t>
            </a:r>
            <a:r>
              <a:rPr lang="en-US" b="0" i="0" u="none" strike="noStrike" baseline="0" smtClean="0">
                <a:solidFill>
                  <a:srgbClr val="000000"/>
                </a:solidFill>
                <a:latin typeface="Segoe"/>
                <a:ea typeface="ＭＳ ゴシック"/>
              </a:rPr>
              <a:t> It also indicates that a temporary file will be saved. If you do not see this, review the information in the Troubleshooting sidebar next</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1249882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Recover Unsaved Documents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Don’t Save</a:t>
            </a:r>
            <a:r>
              <a:rPr lang="en-US" b="0" i="0" u="none" strike="noStrike" baseline="0" smtClean="0">
                <a:solidFill>
                  <a:srgbClr val="000000"/>
                </a:solidFill>
                <a:latin typeface="Times New Roman"/>
                <a:ea typeface="ＭＳ ゴシック"/>
              </a:rPr>
              <a:t>.</a:t>
            </a:r>
          </a:p>
          <a:p>
            <a:pPr lvl="1" rtl="0">
              <a:buAutoNum type="arabicPeriod" startAt="2"/>
            </a:pPr>
            <a:r>
              <a:rPr lang="en-US" b="0" i="0" u="none" strike="noStrike" baseline="0" smtClean="0">
                <a:solidFill>
                  <a:srgbClr val="000000"/>
                </a:solidFill>
                <a:latin typeface="Segoe"/>
                <a:ea typeface="ＭＳ ゴシック"/>
              </a:rPr>
              <a:t>Click the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then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Times New Roman"/>
                <a:ea typeface="ＭＳ ゴシック"/>
              </a:rPr>
              <a:t>.</a:t>
            </a:r>
          </a:p>
          <a:p>
            <a:pPr lvl="1" rtl="0">
              <a:buAutoNum type="arabicPeriod" startAt="2"/>
            </a:pPr>
            <a:r>
              <a:rPr lang="en-US" b="0" i="0" u="none" strike="noStrike" baseline="0" smtClean="0">
                <a:solidFill>
                  <a:srgbClr val="000000"/>
                </a:solidFill>
                <a:latin typeface="Segoe"/>
                <a:ea typeface="ＭＳ ゴシック"/>
              </a:rPr>
              <a:t>On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bottom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side</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of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screen,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Recover Unsaved Documents</a:t>
            </a:r>
            <a:r>
              <a:rPr lang="en-US" b="0" i="0" u="none" strike="noStrike" baseline="0" smtClean="0">
                <a:solidFill>
                  <a:srgbClr val="000000"/>
                </a:solidFill>
                <a:latin typeface="Segoe"/>
                <a:ea typeface="ＭＳ ゴシック"/>
              </a:rPr>
              <a:t> (above).</a:t>
            </a:r>
          </a:p>
          <a:p>
            <a:pPr lvl="1" rtl="0">
              <a:buAutoNum type="arabicPeriod" startAt="2"/>
            </a:pPr>
            <a:r>
              <a:rPr lang="en-US" b="0" i="0" u="none" strike="noStrike" baseline="0" smtClean="0">
                <a:solidFill>
                  <a:srgbClr val="000000"/>
                </a:solidFill>
                <a:latin typeface="Segoe"/>
                <a:ea typeface="ＭＳ ゴシック"/>
              </a:rPr>
              <a:t>Your screen will not match this figure.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13-18.png"/>
          <p:cNvPicPr>
            <a:picLocks noChangeAspect="1"/>
          </p:cNvPicPr>
          <p:nvPr/>
        </p:nvPicPr>
        <p:blipFill rotWithShape="1">
          <a:blip r:embed="rId3">
            <a:extLst>
              <a:ext uri="{28A0092B-C50C-407E-A947-70E740481C1C}">
                <a14:useLocalDpi xmlns:a14="http://schemas.microsoft.com/office/drawing/2010/main" val="0"/>
              </a:ext>
            </a:extLst>
          </a:blip>
          <a:srcRect t="7229" r="12916"/>
          <a:stretch/>
        </p:blipFill>
        <p:spPr>
          <a:xfrm>
            <a:off x="2683933" y="1905000"/>
            <a:ext cx="6002867" cy="3440074"/>
          </a:xfrm>
          <a:prstGeom prst="rect">
            <a:avLst/>
          </a:prstGeom>
        </p:spPr>
      </p:pic>
    </p:spTree>
    <p:extLst>
      <p:ext uri="{BB962C8B-B14F-4D97-AF65-F5344CB8AC3E}">
        <p14:creationId xmlns:p14="http://schemas.microsoft.com/office/powerpoint/2010/main" val="2066006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Recover Unsaved Documents</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On the </a:t>
            </a:r>
            <a:r>
              <a:rPr lang="en-US" sz="2000" b="0" i="1" u="none" strike="noStrike" baseline="0" smtClean="0">
                <a:solidFill>
                  <a:srgbClr val="000000"/>
                </a:solidFill>
                <a:latin typeface="Segoe"/>
                <a:ea typeface="ＭＳ ゴシック"/>
              </a:rPr>
              <a:t>Open</a:t>
            </a:r>
            <a:r>
              <a:rPr lang="en-US" sz="2000" b="0" i="0" u="none" strike="noStrike" baseline="0" smtClean="0">
                <a:solidFill>
                  <a:srgbClr val="000000"/>
                </a:solidFill>
                <a:latin typeface="Segoe"/>
                <a:ea typeface="ＭＳ ゴシック"/>
              </a:rPr>
              <a:t> dialog box, locate your file based on the date and time you closed the document or program or locate </a:t>
            </a:r>
            <a:r>
              <a:rPr lang="en-US" sz="2000" b="0" i="1" u="none" strike="noStrike" baseline="0" smtClean="0">
                <a:solidFill>
                  <a:srgbClr val="000000"/>
                </a:solidFill>
                <a:latin typeface="Segoe"/>
                <a:ea typeface="ＭＳ ゴシック"/>
              </a:rPr>
              <a:t>Working with unsaved documents can be… </a:t>
            </a:r>
            <a:r>
              <a:rPr lang="en-US" sz="2000" b="0" i="0" u="none" strike="noStrike" baseline="0" smtClean="0">
                <a:solidFill>
                  <a:srgbClr val="000000"/>
                </a:solidFill>
                <a:latin typeface="Segoe"/>
                <a:ea typeface="ＭＳ ゴシック"/>
              </a:rPr>
              <a:t>(below).</a:t>
            </a:r>
          </a:p>
          <a:p>
            <a:pPr lvl="1" rtl="0">
              <a:buAutoNum type="arabicPeriod" startAt="6"/>
            </a:pPr>
            <a:r>
              <a:rPr lang="en-US" sz="2000" b="0" i="0" u="none" strike="noStrike" baseline="0" smtClean="0">
                <a:solidFill>
                  <a:srgbClr val="000000"/>
                </a:solidFill>
                <a:latin typeface="Segoe"/>
                <a:ea typeface="ＭＳ ゴシック"/>
              </a:rPr>
              <a:t>The document was closed without saving it with a filename; therefore, the name will show the first part of the text that you typed. Unsaved documents are in a temporary location on your hard drive and identified by the .ASD file extension.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1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691466"/>
            <a:ext cx="5672718" cy="2556934"/>
          </a:xfrm>
          <a:prstGeom prst="rect">
            <a:avLst/>
          </a:prstGeom>
        </p:spPr>
      </p:pic>
    </p:spTree>
    <p:extLst>
      <p:ext uri="{BB962C8B-B14F-4D97-AF65-F5344CB8AC3E}">
        <p14:creationId xmlns:p14="http://schemas.microsoft.com/office/powerpoint/2010/main" val="2765946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Recover Unsaved Documents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Select the unsaved document and click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The document opens with the </a:t>
            </a:r>
            <a:r>
              <a:rPr lang="en-US" b="0" i="1" u="none" strike="noStrike" baseline="0" smtClean="0">
                <a:solidFill>
                  <a:srgbClr val="000000"/>
                </a:solidFill>
                <a:latin typeface="Segoe"/>
                <a:ea typeface="ＭＳ ゴシック"/>
              </a:rPr>
              <a:t>Recovered Unsaved File</a:t>
            </a:r>
            <a:r>
              <a:rPr lang="en-US" b="0" i="0" u="none" strike="noStrike" baseline="0" smtClean="0">
                <a:solidFill>
                  <a:srgbClr val="000000"/>
                </a:solidFill>
                <a:latin typeface="Segoe"/>
                <a:ea typeface="ＭＳ ゴシック"/>
              </a:rPr>
              <a:t> yellow prompt appearing above the document stating, </a:t>
            </a:r>
            <a:r>
              <a:rPr lang="en-US" b="0" i="1" u="none" strike="noStrike" baseline="0" smtClean="0">
                <a:solidFill>
                  <a:srgbClr val="000000"/>
                </a:solidFill>
                <a:latin typeface="Segoe"/>
                <a:ea typeface="ＭＳ ゴシック"/>
              </a:rPr>
              <a:t>This is a recovered file that is temporarily stored on your computer</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Save As</a:t>
            </a:r>
            <a:r>
              <a:rPr lang="en-US" b="0" i="0" u="none" strike="noStrike" baseline="0" smtClean="0">
                <a:solidFill>
                  <a:srgbClr val="000000"/>
                </a:solidFill>
                <a:latin typeface="Segoe"/>
                <a:ea typeface="ＭＳ ゴシック"/>
              </a:rPr>
              <a:t> (below).</a:t>
            </a:r>
          </a:p>
          <a:p>
            <a:pPr lvl="1" rtl="0">
              <a:buAutoNum type="arabicPeriod" startAt="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Unsaved Document</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13-20.png"/>
          <p:cNvPicPr>
            <a:picLocks noChangeAspect="1"/>
          </p:cNvPicPr>
          <p:nvPr/>
        </p:nvPicPr>
        <p:blipFill rotWithShape="1">
          <a:blip r:embed="rId2">
            <a:extLst>
              <a:ext uri="{28A0092B-C50C-407E-A947-70E740481C1C}">
                <a14:useLocalDpi xmlns:a14="http://schemas.microsoft.com/office/drawing/2010/main" val="0"/>
              </a:ext>
            </a:extLst>
          </a:blip>
          <a:srcRect r="10093"/>
          <a:stretch/>
        </p:blipFill>
        <p:spPr>
          <a:xfrm>
            <a:off x="465667" y="4648200"/>
            <a:ext cx="8221133" cy="1185821"/>
          </a:xfrm>
          <a:prstGeom prst="rect">
            <a:avLst/>
          </a:prstGeom>
        </p:spPr>
      </p:pic>
    </p:spTree>
    <p:extLst>
      <p:ext uri="{BB962C8B-B14F-4D97-AF65-F5344CB8AC3E}">
        <p14:creationId xmlns:p14="http://schemas.microsoft.com/office/powerpoint/2010/main" val="963736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Type </a:t>
            </a:r>
            <a:r>
              <a:rPr lang="en-US" sz="2000" b="1" i="0" u="none" strike="noStrike" baseline="0" smtClean="0">
                <a:solidFill>
                  <a:prstClr val="black"/>
                </a:solidFill>
                <a:latin typeface="Segoe"/>
                <a:ea typeface="ＭＳ ゴシック"/>
              </a:rPr>
              <a:t>HR%form$#</a:t>
            </a:r>
            <a:r>
              <a:rPr lang="en-US" sz="2000" b="0" i="0" u="none" strike="noStrike" baseline="0" smtClean="0">
                <a:solidFill>
                  <a:srgbClr val="000000"/>
                </a:solidFill>
                <a:latin typeface="Segoe"/>
                <a:ea typeface="ＭＳ ゴシック"/>
              </a:rPr>
              <a:t> in the </a:t>
            </a:r>
            <a:r>
              <a:rPr lang="en-US" sz="2000" b="0" i="1" u="none" strike="noStrike" baseline="0" smtClean="0">
                <a:solidFill>
                  <a:srgbClr val="000000"/>
                </a:solidFill>
                <a:latin typeface="Segoe"/>
                <a:ea typeface="ＭＳ ゴシック"/>
              </a:rPr>
              <a:t>Password to open</a:t>
            </a:r>
            <a:r>
              <a:rPr lang="en-US" sz="2000" b="0" i="0" u="none" strike="noStrike" baseline="0" smtClean="0">
                <a:solidFill>
                  <a:srgbClr val="000000"/>
                </a:solidFill>
                <a:latin typeface="Segoe"/>
                <a:ea typeface="ＭＳ ゴシック"/>
              </a:rPr>
              <a:t> box (below)</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Word enables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specify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two pass-</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words—one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open 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one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modify 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both are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optional. You can specify passwords for both actions—or specify a different password for each action. Passwords are case-sensitive. For this exercise, use the same password to open and modify. In the </a:t>
            </a:r>
            <a:r>
              <a:rPr lang="en-US" sz="2000" b="0" i="1" u="none" strike="noStrike" baseline="0" smtClean="0">
                <a:solidFill>
                  <a:srgbClr val="000000"/>
                </a:solidFill>
                <a:latin typeface="Segoe"/>
                <a:ea typeface="ＭＳ ゴシック"/>
              </a:rPr>
              <a:t>Password to modify</a:t>
            </a:r>
            <a:r>
              <a:rPr lang="en-US" sz="2000" b="0" i="0" u="none" strike="noStrike" baseline="0" smtClean="0">
                <a:solidFill>
                  <a:srgbClr val="000000"/>
                </a:solidFill>
                <a:latin typeface="Segoe"/>
                <a:ea typeface="ＭＳ ゴシック"/>
              </a:rPr>
              <a:t> box, type </a:t>
            </a:r>
            <a:r>
              <a:rPr lang="en-US" sz="2000" b="1" i="0" u="none" strike="noStrike" baseline="0" smtClean="0">
                <a:solidFill>
                  <a:prstClr val="black"/>
                </a:solidFill>
                <a:latin typeface="Segoe"/>
                <a:ea typeface="ＭＳ ゴシック"/>
              </a:rPr>
              <a:t>HR%form$#</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96533"/>
            <a:ext cx="5825067" cy="2998196"/>
          </a:xfrm>
          <a:prstGeom prst="rect">
            <a:avLst/>
          </a:prstGeom>
        </p:spPr>
      </p:pic>
    </p:spTree>
    <p:extLst>
      <p:ext uri="{BB962C8B-B14F-4D97-AF65-F5344CB8AC3E}">
        <p14:creationId xmlns:p14="http://schemas.microsoft.com/office/powerpoint/2010/main" val="1391362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Delete All Draft Versions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click the </a:t>
            </a:r>
            <a:r>
              <a:rPr lang="en-US" b="1" i="0" u="none" strike="noStrike" baseline="0" smtClean="0">
                <a:solidFill>
                  <a:prstClr val="black"/>
                </a:solidFill>
                <a:latin typeface="Segoe"/>
                <a:ea typeface="ＭＳ ゴシック"/>
              </a:rPr>
              <a:t>Manage Versions</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Recover Unsaved Documents</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dialog box for Unsaved Files opens. You should see the first few words of the document in the </a:t>
            </a:r>
            <a:r>
              <a:rPr lang="en-US" b="0" i="1"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Working with unsaved documents can be . . .</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and right-click, and then select </a:t>
            </a:r>
            <a:r>
              <a:rPr lang="en-US" b="1" i="0" u="none" strike="noStrike" baseline="0" smtClean="0">
                <a:solidFill>
                  <a:prstClr val="black"/>
                </a:solidFill>
                <a:latin typeface="Segoe"/>
                <a:ea typeface="ＭＳ ゴシック"/>
              </a:rPr>
              <a:t>Delete</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Click </a:t>
            </a:r>
            <a:r>
              <a:rPr lang="en-US" b="1">
                <a:solidFill>
                  <a:prstClr val="black"/>
                </a:solidFill>
                <a:latin typeface="Segoe"/>
                <a:ea typeface="ＭＳ ゴシック"/>
              </a:rPr>
              <a:t>Yes</a:t>
            </a:r>
            <a:r>
              <a:rPr lang="en-US">
                <a:solidFill>
                  <a:srgbClr val="000000"/>
                </a:solidFill>
                <a:latin typeface="Segoe"/>
                <a:ea typeface="ＭＳ ゴシック"/>
              </a:rPr>
              <a:t> to the prompt, </a:t>
            </a:r>
            <a:r>
              <a:rPr lang="en-US" i="1">
                <a:solidFill>
                  <a:srgbClr val="000000"/>
                </a:solidFill>
                <a:latin typeface="Segoe"/>
                <a:ea typeface="ＭＳ ゴシック"/>
              </a:rPr>
              <a:t>Are you sure you want to move this file to the Recycle Bin?</a:t>
            </a:r>
          </a:p>
          <a:p>
            <a:pPr lvl="1"/>
            <a:r>
              <a:rPr lang="en-US">
                <a:solidFill>
                  <a:srgbClr val="000000"/>
                </a:solidFill>
                <a:latin typeface="Segoe"/>
                <a:ea typeface="ＭＳ ゴシック"/>
              </a:rPr>
              <a:t>Select </a:t>
            </a:r>
            <a:r>
              <a:rPr lang="en-US" b="1">
                <a:solidFill>
                  <a:prstClr val="black"/>
                </a:solidFill>
                <a:latin typeface="Segoe"/>
                <a:ea typeface="ＭＳ ゴシック"/>
              </a:rPr>
              <a:t>Cancel </a:t>
            </a:r>
            <a:r>
              <a:rPr lang="en-US">
                <a:solidFill>
                  <a:srgbClr val="000000"/>
                </a:solidFill>
                <a:latin typeface="Segoe"/>
                <a:ea typeface="ＭＳ ゴシック"/>
              </a:rPr>
              <a:t>to close the Open dialog box.</a:t>
            </a:r>
          </a:p>
          <a:p>
            <a:pPr lvl="1"/>
            <a:r>
              <a:rPr lang="en-US">
                <a:solidFill>
                  <a:prstClr val="black"/>
                </a:solidFill>
                <a:latin typeface="Segoe"/>
                <a:ea typeface="ＭＳ ゴシック"/>
              </a:rPr>
              <a:t> </a:t>
            </a:r>
            <a:r>
              <a:rPr lang="en-US" b="1">
                <a:solidFill>
                  <a:prstClr val="black"/>
                </a:solidFill>
                <a:latin typeface="Segoe"/>
                <a:ea typeface="ＭＳ ゴシック"/>
              </a:rPr>
              <a:t>CLOSE</a:t>
            </a:r>
            <a:r>
              <a:rPr lang="en-US">
                <a:solidFill>
                  <a:srgbClr val="000000"/>
                </a:solidFill>
                <a:latin typeface="Segoe"/>
                <a:ea typeface="ＭＳ ゴシック"/>
              </a:rPr>
              <a:t> the </a:t>
            </a:r>
            <a:r>
              <a:rPr lang="en-US">
                <a:solidFill>
                  <a:prstClr val="black"/>
                </a:solidFill>
                <a:latin typeface="Segoe"/>
                <a:ea typeface="ＭＳ ゴシック"/>
              </a:rPr>
              <a:t>Unsaved Document</a:t>
            </a:r>
            <a:r>
              <a:rPr lang="en-US">
                <a:solidFill>
                  <a:srgbClr val="000000"/>
                </a:solidFill>
                <a:latin typeface="Times New Roman"/>
                <a:ea typeface="ＭＳ ゴシック"/>
              </a:rPr>
              <a:t>.</a:t>
            </a:r>
          </a:p>
          <a:p>
            <a:pPr lvl="0"/>
            <a:r>
              <a:rPr lang="en-US" b="1">
                <a:latin typeface="Segoe"/>
                <a:ea typeface="ＭＳ ゴシック"/>
              </a:rPr>
              <a:t>PAUSE. LEAVE</a:t>
            </a:r>
            <a:r>
              <a:rPr lang="en-US">
                <a:latin typeface="Segoe"/>
                <a:ea typeface="ＭＳ ゴシック"/>
              </a:rPr>
              <a:t> Word open to use in the next exercise.</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331462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Document Inspector</a:t>
            </a:r>
          </a:p>
        </p:txBody>
      </p:sp>
      <p:sp>
        <p:nvSpPr>
          <p:cNvPr id="3" name="Text Placeholder 2"/>
          <p:cNvSpPr>
            <a:spLocks noGrp="1"/>
          </p:cNvSpPr>
          <p:nvPr>
            <p:ph type="body" idx="1"/>
          </p:nvPr>
        </p:nvSpPr>
        <p:spPr/>
        <p:txBody>
          <a:bodyPr/>
          <a:lstStyle/>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Employment Offer Letter</a:t>
            </a:r>
            <a:r>
              <a:rPr lang="en-US" b="0" i="0" u="none" strike="noStrike" baseline="0" smtClean="0">
                <a:solidFill>
                  <a:srgbClr val="000000"/>
                </a:solidFill>
                <a:latin typeface="Segoe"/>
                <a:ea typeface="ＭＳ ゴシック"/>
              </a:rPr>
              <a:t> document from your lesson folder. Notice that the documente opened in Compatibility Mode? Keep this in mind for later.</a:t>
            </a:r>
          </a:p>
          <a:p>
            <a:pPr lvl="1" rtl="0"/>
            <a:r>
              <a:rPr lang="en-US" b="0" i="0" u="none" strike="noStrike" baseline="0" smtClean="0">
                <a:solidFill>
                  <a:srgbClr val="000000"/>
                </a:solidFill>
                <a:latin typeface="Segoe"/>
                <a:ea typeface="ＭＳ ゴシック"/>
              </a:rPr>
              <a:t>Open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click the </a:t>
            </a:r>
            <a:r>
              <a:rPr lang="en-US" b="1" i="0" u="none" strike="noStrike" baseline="0" smtClean="0">
                <a:solidFill>
                  <a:prstClr val="black"/>
                </a:solidFill>
                <a:latin typeface="Segoe"/>
                <a:ea typeface="ＭＳ ゴシック"/>
              </a:rPr>
              <a:t>Check for</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Issues</a:t>
            </a:r>
            <a:r>
              <a:rPr lang="en-US" b="0" i="0" u="none" strike="noStrike" baseline="0" smtClean="0">
                <a:solidFill>
                  <a:srgbClr val="000000"/>
                </a:solidFill>
                <a:latin typeface="Segoe"/>
                <a:ea typeface="ＭＳ ゴシック"/>
              </a:rPr>
              <a:t> button, then click </a:t>
            </a:r>
            <a:r>
              <a:rPr lang="en-US" b="1" i="0" u="none" strike="noStrike" baseline="0" smtClean="0">
                <a:solidFill>
                  <a:prstClr val="black"/>
                </a:solidFill>
                <a:latin typeface="Segoe"/>
                <a:ea typeface="ＭＳ ゴシック"/>
              </a:rPr>
              <a:t>Inspect Document</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Document Inspector</a:t>
            </a:r>
            <a:r>
              <a:rPr lang="en-US" b="0" i="0" u="none" strike="noStrike" baseline="0" smtClean="0">
                <a:solidFill>
                  <a:srgbClr val="000000"/>
                </a:solidFill>
                <a:latin typeface="Segoe"/>
                <a:ea typeface="ＭＳ ゴシック"/>
              </a:rPr>
              <a:t> dialog box appears.</a:t>
            </a:r>
          </a:p>
          <a:p>
            <a:pPr lvl="1" rtl="0"/>
            <a:r>
              <a:rPr lang="en-US" b="0" i="0" u="none" strike="noStrike" baseline="0" smtClean="0">
                <a:solidFill>
                  <a:srgbClr val="000000"/>
                </a:solidFill>
                <a:latin typeface="Segoe"/>
                <a:ea typeface="ＭＳ ゴシック"/>
              </a:rPr>
              <a:t>This command checks for hidden properties and personal information.</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2717306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Document Inspector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Inspect </a:t>
            </a:r>
            <a:r>
              <a:rPr lang="en-US" sz="2000" b="0" i="0" u="none" strike="noStrike" baseline="0" smtClean="0">
                <a:solidFill>
                  <a:srgbClr val="000000"/>
                </a:solidFill>
                <a:latin typeface="Segoe"/>
                <a:ea typeface="ＭＳ ゴシック"/>
              </a:rPr>
              <a:t>button (right). </a:t>
            </a:r>
          </a:p>
          <a:p>
            <a:pPr lvl="1" rtl="0">
              <a:buAutoNum type="arabicPeriod" startAt="4"/>
            </a:pPr>
            <a:r>
              <a:rPr lang="en-US" sz="2000" b="0" i="0" u="none" strike="noStrike" baseline="0" smtClean="0">
                <a:solidFill>
                  <a:srgbClr val="000000"/>
                </a:solidFill>
                <a:latin typeface="Segoe"/>
                <a:ea typeface="ＭＳ ゴシック"/>
              </a:rPr>
              <a:t>Word inspects the document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displays the results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Inspector window.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Three warnings appear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Inspector</a:t>
            </a:r>
            <a:r>
              <a:rPr lang="en-US" sz="2000" b="0" i="0" u="none" strike="noStrike" baseline="0" smtClean="0">
                <a:solidFill>
                  <a:srgbClr val="000000"/>
                </a:solidFill>
                <a:latin typeface="Times New Roman"/>
                <a:ea typeface="ＭＳ ゴシック"/>
              </a:rPr>
              <a:t>.</a:t>
            </a:r>
          </a:p>
          <a:p>
            <a:pPr lvl="1" rtl="0">
              <a:buAutoNum type="arabicPeriod" startAt="4"/>
            </a:pPr>
            <a:r>
              <a:rPr lang="en-US" sz="2000" b="0" i="0" u="none" strike="noStrike" baseline="0" smtClean="0">
                <a:solidFill>
                  <a:srgbClr val="000000"/>
                </a:solidFill>
                <a:latin typeface="Segoe"/>
                <a:ea typeface="ＭＳ ゴシック"/>
              </a:rPr>
              <a:t>In the Document Properties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Personal Information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click </a:t>
            </a:r>
            <a:r>
              <a:rPr lang="en-US" sz="2000" b="1" i="0" u="none" strike="noStrike" baseline="0" smtClean="0">
                <a:solidFill>
                  <a:prstClr val="black"/>
                </a:solidFill>
                <a:latin typeface="Segoe"/>
                <a:ea typeface="ＭＳ ゴシック"/>
              </a:rPr>
              <a:t>Remove All</a:t>
            </a:r>
            <a:r>
              <a:rPr lang="en-US" sz="2000" b="0" i="0" u="none" strike="noStrike" baseline="0" smtClean="0">
                <a:solidFill>
                  <a:srgbClr val="000000"/>
                </a:solidFill>
                <a:latin typeface="Segoe"/>
                <a:ea typeface="ＭＳ ゴシック"/>
              </a:rPr>
              <a:t>. </a:t>
            </a: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1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132" y="1524000"/>
            <a:ext cx="3716867" cy="3398813"/>
          </a:xfrm>
          <a:prstGeom prst="rect">
            <a:avLst/>
          </a:prstGeom>
        </p:spPr>
      </p:pic>
    </p:spTree>
    <p:extLst>
      <p:ext uri="{BB962C8B-B14F-4D97-AF65-F5344CB8AC3E}">
        <p14:creationId xmlns:p14="http://schemas.microsoft.com/office/powerpoint/2010/main" val="2107111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Document Inspector</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Personal information from the properties is removed and the document is ready to be shared. The dialog box is updated.</a:t>
            </a:r>
          </a:p>
          <a:p>
            <a:pPr lvl="1" rtl="0">
              <a:buAutoNum type="arabicPeriod" startAt="7"/>
            </a:pPr>
            <a:r>
              <a:rPr lang="en-US" b="0" i="0" u="none" strike="noStrike" baseline="0" smtClean="0">
                <a:solidFill>
                  <a:srgbClr val="000000"/>
                </a:solidFill>
                <a:latin typeface="Segoe"/>
                <a:ea typeface="ＭＳ ゴシック"/>
              </a:rPr>
              <a:t>Make no changes to </a:t>
            </a:r>
            <a:r>
              <a:rPr lang="en-US" b="0" i="1" u="none" strike="noStrike" baseline="0" smtClean="0">
                <a:solidFill>
                  <a:srgbClr val="000000"/>
                </a:solidFill>
                <a:latin typeface="Segoe"/>
                <a:ea typeface="ＭＳ ゴシック"/>
              </a:rPr>
              <a:t>Task Pane Apps </a:t>
            </a:r>
            <a:r>
              <a:rPr lang="en-US" b="0" i="0" u="none" strike="noStrike" baseline="0" smtClean="0">
                <a:solidFill>
                  <a:srgbClr val="000000"/>
                </a:solidFill>
                <a:latin typeface="Segoe"/>
                <a:ea typeface="ＭＳ ゴシック"/>
              </a:rPr>
              <a:t>and </a:t>
            </a:r>
            <a:r>
              <a:rPr lang="en-US" b="0" i="1" u="none" strike="noStrike" baseline="0" smtClean="0">
                <a:solidFill>
                  <a:srgbClr val="000000"/>
                </a:solidFill>
                <a:latin typeface="Segoe"/>
                <a:ea typeface="ＭＳ ゴシック"/>
              </a:rPr>
              <a:t>Headers, Footers, and Watermarks</a:t>
            </a:r>
            <a:r>
              <a:rPr lang="en-US" b="0" i="1"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Inspect Document</a:t>
            </a:r>
            <a:r>
              <a:rPr lang="en-US" b="0" i="0" u="none" strike="noStrike" baseline="0" smtClean="0">
                <a:solidFill>
                  <a:srgbClr val="000000"/>
                </a:solidFill>
                <a:latin typeface="Segoe"/>
                <a:ea typeface="ＭＳ ゴシック"/>
              </a:rPr>
              <a:t> section, click the </a:t>
            </a:r>
            <a:r>
              <a:rPr lang="en-US" b="1" i="0" u="none" strike="noStrike" baseline="0" smtClean="0">
                <a:solidFill>
                  <a:prstClr val="black"/>
                </a:solidFill>
                <a:latin typeface="Segoe"/>
                <a:ea typeface="ＭＳ ゴシック"/>
              </a:rPr>
              <a:t>Allow this information to be saved in your file </a:t>
            </a:r>
            <a:r>
              <a:rPr lang="en-US" b="0" i="0" u="none" strike="noStrike" baseline="0" smtClean="0">
                <a:solidFill>
                  <a:srgbClr val="000000"/>
                </a:solidFill>
                <a:latin typeface="Segoe"/>
                <a:ea typeface="ＭＳ ゴシック"/>
              </a:rPr>
              <a:t>link</a:t>
            </a:r>
            <a:r>
              <a:rPr lang="en-US" b="0" i="0" u="none" strike="noStrike" baseline="0" smtClean="0">
                <a:solidFill>
                  <a:srgbClr val="000000"/>
                </a:solidFill>
                <a:latin typeface="Times New Roman"/>
                <a:ea typeface="ＭＳ ゴシック"/>
              </a:rPr>
              <a:t>.</a:t>
            </a:r>
          </a:p>
          <a:p>
            <a:pPr lvl="1">
              <a:buAutoNum type="arabicPeriod" startAt="7"/>
            </a:pPr>
            <a:r>
              <a:rPr lang="en-US">
                <a:solidFill>
                  <a:prstClr val="black"/>
                </a:solidFill>
                <a:latin typeface="Segoe"/>
                <a:ea typeface="ＭＳ ゴシック"/>
              </a:rPr>
              <a:t> </a:t>
            </a:r>
            <a:r>
              <a:rPr lang="en-US" b="1">
                <a:solidFill>
                  <a:prstClr val="black"/>
                </a:solidFill>
                <a:latin typeface="Segoe"/>
                <a:ea typeface="ＭＳ ゴシック"/>
              </a:rPr>
              <a:t>SAVE</a:t>
            </a:r>
            <a:r>
              <a:rPr lang="en-US">
                <a:solidFill>
                  <a:srgbClr val="000000"/>
                </a:solidFill>
                <a:latin typeface="Segoe"/>
                <a:ea typeface="ＭＳ ゴシック"/>
              </a:rPr>
              <a:t> the document as </a:t>
            </a:r>
            <a:r>
              <a:rPr lang="en-US" b="1" i="1">
                <a:solidFill>
                  <a:prstClr val="black"/>
                </a:solidFill>
                <a:latin typeface="Segoe"/>
                <a:ea typeface="ＭＳ ゴシック"/>
              </a:rPr>
              <a:t>Employment Offer Letter1 </a:t>
            </a:r>
            <a:r>
              <a:rPr lang="en-US">
                <a:solidFill>
                  <a:srgbClr val="000000"/>
                </a:solidFill>
                <a:latin typeface="Segoe"/>
                <a:ea typeface="ＭＳ ゴシック"/>
              </a:rPr>
              <a:t>in the lesson folder on your flash drive. You are prompted by Microsoft Word stating “</a:t>
            </a:r>
            <a:r>
              <a:rPr lang="en-US" i="1">
                <a:solidFill>
                  <a:srgbClr val="000000"/>
                </a:solidFill>
                <a:latin typeface="Segoe"/>
                <a:ea typeface="ＭＳ ゴシック"/>
              </a:rPr>
              <a:t>Your document will be upgraded to the newest file format. </a:t>
            </a:r>
            <a:r>
              <a:rPr lang="en-US">
                <a:solidFill>
                  <a:srgbClr val="000000"/>
                </a:solidFill>
                <a:latin typeface="Segoe"/>
                <a:ea typeface="ＭＳ ゴシック"/>
              </a:rPr>
              <a:t>Click </a:t>
            </a:r>
            <a:r>
              <a:rPr lang="en-US" b="1">
                <a:solidFill>
                  <a:prstClr val="black"/>
                </a:solidFill>
                <a:latin typeface="Segoe"/>
                <a:ea typeface="ＭＳ ゴシック"/>
              </a:rPr>
              <a:t>OK</a:t>
            </a:r>
            <a:r>
              <a:rPr lang="en-US">
                <a:solidFill>
                  <a:srgbClr val="000000"/>
                </a:solidFill>
                <a:latin typeface="Times New Roman"/>
                <a:ea typeface="ＭＳ ゴシック"/>
              </a:rPr>
              <a:t>.</a:t>
            </a:r>
          </a:p>
          <a:p>
            <a:pPr lvl="0"/>
            <a:r>
              <a:rPr lang="en-US" b="1">
                <a:latin typeface="Segoe"/>
                <a:ea typeface="ＭＳ ゴシック"/>
              </a:rPr>
              <a:t>PAUSE. LEAVE</a:t>
            </a:r>
            <a:r>
              <a:rPr lang="en-US">
                <a:latin typeface="Segoe"/>
                <a:ea typeface="ＭＳ ゴシック"/>
              </a:rPr>
              <a:t> the document open to use in the next exercise.</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999882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Accessibility Checker </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a:t>
            </a:r>
            <a:br>
              <a:rPr lang="en-US" b="0" i="0" u="none" strike="noStrike" baseline="0" smtClean="0">
                <a:latin typeface="Segoe"/>
                <a:ea typeface="ＭＳ ゴシック"/>
              </a:rPr>
            </a:br>
            <a:r>
              <a:rPr lang="en-US" b="0" i="0" u="none" strike="noStrike" baseline="0" smtClean="0">
                <a:latin typeface="Segoe"/>
                <a:ea typeface="ＭＳ ゴシック"/>
              </a:rPr>
              <a:t>previous exercise.</a:t>
            </a:r>
          </a:p>
          <a:p>
            <a:pPr lvl="1" rtl="0"/>
            <a:r>
              <a:rPr lang="en-US" b="0" i="0" u="none" strike="noStrike" baseline="0" smtClean="0">
                <a:solidFill>
                  <a:srgbClr val="000000"/>
                </a:solidFill>
                <a:latin typeface="Segoe"/>
                <a:ea typeface="ＭＳ ゴシック"/>
              </a:rPr>
              <a:t>Open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click the </a:t>
            </a:r>
            <a:r>
              <a:rPr lang="en-US" b="1" i="0" u="none" strike="noStrike" baseline="0" smtClean="0">
                <a:solidFill>
                  <a:prstClr val="black"/>
                </a:solidFill>
                <a:latin typeface="Segoe"/>
                <a:ea typeface="ＭＳ ゴシック"/>
              </a:rPr>
              <a:t>Check</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for</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Issues</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Check</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Accessibility</a:t>
            </a:r>
            <a:r>
              <a:rPr lang="en-US" b="0" i="0" u="none" strike="noStrike" baseline="0" smtClean="0">
                <a:solidFill>
                  <a:srgbClr val="000000"/>
                </a:solidFill>
                <a:latin typeface="Segoe"/>
                <a:ea typeface="ＭＳ ゴシック"/>
              </a:rPr>
              <a:t>.  The Accessibility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Checker pane appears on the right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pane, as shown at right. If there are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errors in your document,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Accessibility Check</a:t>
            </a:r>
            <a:r>
              <a:rPr lang="en-US" b="0" i="0" u="none" strike="noStrike" baseline="0" smtClean="0">
                <a:solidFill>
                  <a:srgbClr val="000000"/>
                </a:solidFill>
                <a:latin typeface="Segoe"/>
                <a:ea typeface="ＭＳ ゴシック"/>
              </a:rPr>
              <a:t> shows issues,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warnings, or tips. In this case, 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warning appears displaying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Objects Not Inline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600200"/>
            <a:ext cx="2296656" cy="4656667"/>
          </a:xfrm>
          <a:prstGeom prst="rect">
            <a:avLst/>
          </a:prstGeom>
        </p:spPr>
      </p:pic>
    </p:spTree>
    <p:extLst>
      <p:ext uri="{BB962C8B-B14F-4D97-AF65-F5344CB8AC3E}">
        <p14:creationId xmlns:p14="http://schemas.microsoft.com/office/powerpoint/2010/main" val="2919407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Accessibility Checker </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Return to Backstage and below </a:t>
            </a:r>
            <a:r>
              <a:rPr lang="en-US" b="0" i="1" u="none" strike="noStrike" baseline="0" smtClean="0">
                <a:solidFill>
                  <a:srgbClr val="000000"/>
                </a:solidFill>
                <a:latin typeface="Segoe"/>
                <a:ea typeface="ＭＳ ゴシック"/>
              </a:rPr>
              <a:t>Inspect Document</a:t>
            </a:r>
            <a:r>
              <a:rPr lang="en-US" b="0" i="0" u="none" strike="noStrike" baseline="0" smtClean="0">
                <a:solidFill>
                  <a:srgbClr val="000000"/>
                </a:solidFill>
                <a:latin typeface="Segoe"/>
                <a:ea typeface="ＭＳ ゴシック"/>
              </a:rPr>
              <a:t> indicates that </a:t>
            </a:r>
            <a:r>
              <a:rPr lang="en-US" b="0" i="1" u="none" strike="noStrike" baseline="0" smtClean="0">
                <a:solidFill>
                  <a:srgbClr val="000000"/>
                </a:solidFill>
                <a:latin typeface="Segoe"/>
                <a:ea typeface="ＭＳ ゴシック"/>
              </a:rPr>
              <a:t>Content that people with disabilities find difficult to read</a:t>
            </a:r>
            <a:r>
              <a:rPr lang="en-US" b="0" i="0" u="none" strike="noStrike" baseline="0" smtClean="0">
                <a:solidFill>
                  <a:srgbClr val="000000"/>
                </a:solidFill>
                <a:latin typeface="Segoe"/>
                <a:ea typeface="ＭＳ ゴシック"/>
              </a:rPr>
              <a:t>. Word flags the document letting you know that there are potential problems in the document that not everyone will be able to read.</a:t>
            </a:r>
          </a:p>
          <a:p>
            <a:pPr lvl="1" rtl="0">
              <a:buAutoNum type="arabicPeriod" startAt="2"/>
            </a:pPr>
            <a:r>
              <a:rPr lang="en-US" b="0" i="0" u="none" strike="noStrike" baseline="0" smtClean="0">
                <a:solidFill>
                  <a:srgbClr val="000000"/>
                </a:solidFill>
                <a:latin typeface="Segoe"/>
                <a:ea typeface="ＭＳ ゴシック"/>
              </a:rPr>
              <a:t>Return to the document.</a:t>
            </a:r>
          </a:p>
          <a:p>
            <a:pPr lvl="1" rtl="0">
              <a:buAutoNum type="arabicPeriod" startAt="2"/>
            </a:pPr>
            <a:r>
              <a:rPr lang="en-US" b="0" i="0" u="none" strike="noStrike" baseline="0" smtClean="0">
                <a:solidFill>
                  <a:srgbClr val="000000"/>
                </a:solidFill>
                <a:latin typeface="Segoe"/>
                <a:ea typeface="ＭＳ ゴシック"/>
              </a:rPr>
              <a:t>In the Accessibility Checker pane, click </a:t>
            </a:r>
            <a:r>
              <a:rPr lang="en-US" b="1" i="0" u="none" strike="noStrike" baseline="0" smtClean="0">
                <a:solidFill>
                  <a:prstClr val="black"/>
                </a:solidFill>
                <a:latin typeface="Segoe"/>
                <a:ea typeface="ＭＳ ゴシック"/>
              </a:rPr>
              <a:t>Text Box 1</a:t>
            </a:r>
            <a:r>
              <a:rPr lang="en-US" b="0" i="0" u="none" strike="noStrike" baseline="0" smtClean="0">
                <a:solidFill>
                  <a:srgbClr val="000000"/>
                </a:solidFill>
                <a:latin typeface="Segoe"/>
                <a:ea typeface="ＭＳ ゴシック"/>
              </a:rPr>
              <a:t> to select.</a:t>
            </a:r>
          </a:p>
          <a:p>
            <a:pPr lvl="1" rtl="0">
              <a:buAutoNum type="arabicPeriod" startAt="2"/>
            </a:pPr>
            <a:r>
              <a:rPr lang="en-US" b="0" i="0" u="none" strike="noStrike" baseline="0" smtClean="0">
                <a:solidFill>
                  <a:srgbClr val="000000"/>
                </a:solidFill>
                <a:latin typeface="Segoe"/>
                <a:ea typeface="ＭＳ ゴシック"/>
              </a:rPr>
              <a:t>Notice that a text box appears in your document screen with </a:t>
            </a:r>
            <a:r>
              <a:rPr lang="en-US" b="0" i="1" u="none" strike="noStrike" baseline="0" smtClean="0">
                <a:solidFill>
                  <a:srgbClr val="000000"/>
                </a:solidFill>
                <a:latin typeface="Segoe"/>
                <a:ea typeface="ＭＳ ゴシック"/>
              </a:rPr>
              <a:t>Blue Yonder Airlines </a:t>
            </a:r>
            <a:r>
              <a:rPr lang="en-US" b="0" i="0" u="none" strike="noStrike" baseline="0" smtClean="0">
                <a:solidFill>
                  <a:srgbClr val="000000"/>
                </a:solidFill>
                <a:latin typeface="Segoe"/>
                <a:ea typeface="ＭＳ ゴシック"/>
              </a:rPr>
              <a:t>appearing very light in the background. Individuals with a disability would find this difficult to read.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5816441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Accessibility Checker </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100" b="0" i="0" u="none" strike="noStrike" baseline="0" smtClean="0">
                <a:solidFill>
                  <a:srgbClr val="000000"/>
                </a:solidFill>
                <a:latin typeface="Segoe"/>
                <a:ea typeface="ＭＳ ゴシック"/>
              </a:rPr>
              <a:t>With the text box selected, change the font color to </a:t>
            </a:r>
            <a:r>
              <a:rPr lang="en-US" sz="2100" b="1" i="0" u="none" strike="noStrike" baseline="0" smtClean="0">
                <a:solidFill>
                  <a:prstClr val="black"/>
                </a:solidFill>
                <a:latin typeface="Segoe"/>
                <a:ea typeface="ＭＳ ゴシック"/>
              </a:rPr>
              <a:t>Green, Accent 1,</a:t>
            </a:r>
            <a:r>
              <a:rPr lang="en-US" sz="2100" b="0" i="0" u="none" strike="noStrike" baseline="0" smtClean="0">
                <a:solidFill>
                  <a:srgbClr val="000000"/>
                </a:solidFill>
                <a:latin typeface="Segoe"/>
                <a:ea typeface="ＭＳ ゴシック"/>
              </a:rPr>
              <a:t> </a:t>
            </a:r>
            <a:r>
              <a:rPr lang="en-US" sz="2100" b="1" i="0" u="none" strike="noStrike" baseline="0" smtClean="0">
                <a:solidFill>
                  <a:prstClr val="black"/>
                </a:solidFill>
                <a:latin typeface="Segoe"/>
                <a:ea typeface="ＭＳ ゴシック"/>
              </a:rPr>
              <a:t>Darker 50%</a:t>
            </a:r>
            <a:r>
              <a:rPr lang="en-US" sz="2100" b="0" i="0" u="none" strike="noStrike" baseline="0" smtClean="0">
                <a:solidFill>
                  <a:srgbClr val="000000"/>
                </a:solidFill>
                <a:latin typeface="Segoe"/>
                <a:ea typeface="ＭＳ ゴシック"/>
              </a:rPr>
              <a:t>. Now that the color is changed on the heading, repeat step 2. The same warning appears because the object is </a:t>
            </a:r>
            <a:r>
              <a:rPr lang="en-US" sz="2100" b="0" i="1" u="none" strike="noStrike" baseline="0" smtClean="0">
                <a:solidFill>
                  <a:srgbClr val="000000"/>
                </a:solidFill>
                <a:latin typeface="Segoe"/>
                <a:ea typeface="ＭＳ ゴシック"/>
              </a:rPr>
              <a:t>not inline with text</a:t>
            </a:r>
            <a:r>
              <a:rPr lang="en-US" sz="2100" b="0" i="0" u="none" strike="noStrike" baseline="0" smtClean="0">
                <a:solidFill>
                  <a:srgbClr val="000000"/>
                </a:solidFill>
                <a:latin typeface="Segoe"/>
                <a:ea typeface="ＭＳ ゴシック"/>
              </a:rPr>
              <a:t> and a person with a disability might still experience problems reading this. To fix this problem, delete the </a:t>
            </a:r>
            <a:r>
              <a:rPr lang="en-US" sz="2100" b="1" i="0" u="none" strike="noStrike" baseline="0" smtClean="0">
                <a:solidFill>
                  <a:prstClr val="black"/>
                </a:solidFill>
                <a:latin typeface="Segoe"/>
                <a:ea typeface="ＭＳ ゴシック"/>
              </a:rPr>
              <a:t>Blue Yonder Airlines</a:t>
            </a:r>
            <a:r>
              <a:rPr lang="en-US" sz="2100" b="0" i="0" u="none" strike="noStrike" baseline="0" smtClean="0">
                <a:solidFill>
                  <a:srgbClr val="000000"/>
                </a:solidFill>
                <a:latin typeface="Segoe"/>
                <a:ea typeface="ＭＳ ゴシック"/>
              </a:rPr>
              <a:t> heading.</a:t>
            </a:r>
          </a:p>
          <a:p>
            <a:pPr lvl="1" rtl="0">
              <a:buAutoNum type="arabicPeriod" startAt="6"/>
            </a:pPr>
            <a:r>
              <a:rPr lang="en-US" sz="2100" b="0" i="0" u="none" strike="noStrike" baseline="0" smtClean="0">
                <a:solidFill>
                  <a:srgbClr val="000000"/>
                </a:solidFill>
                <a:latin typeface="Segoe"/>
                <a:ea typeface="ＭＳ ゴシック"/>
              </a:rPr>
              <a:t>Select </a:t>
            </a:r>
            <a:r>
              <a:rPr lang="en-US" sz="2100" b="1" i="0" u="none" strike="noStrike" baseline="0" smtClean="0">
                <a:solidFill>
                  <a:prstClr val="black"/>
                </a:solidFill>
                <a:latin typeface="Segoe"/>
                <a:ea typeface="ＭＳ ゴシック"/>
              </a:rPr>
              <a:t>Text Box 1</a:t>
            </a:r>
            <a:r>
              <a:rPr lang="en-US" sz="2100" b="0" i="0" u="none" strike="noStrike" baseline="0" smtClean="0">
                <a:solidFill>
                  <a:srgbClr val="000000"/>
                </a:solidFill>
                <a:latin typeface="Segoe"/>
                <a:ea typeface="ＭＳ ゴシック"/>
              </a:rPr>
              <a:t>, and press </a:t>
            </a:r>
            <a:r>
              <a:rPr lang="en-US" sz="2100" b="1" i="0" u="none" strike="noStrike" baseline="0" smtClean="0">
                <a:solidFill>
                  <a:prstClr val="black"/>
                </a:solidFill>
                <a:latin typeface="Segoe"/>
                <a:ea typeface="ＭＳ ゴシック"/>
              </a:rPr>
              <a:t>Delete</a:t>
            </a:r>
            <a:r>
              <a:rPr lang="en-US" sz="2100" b="0" i="0" u="none" strike="noStrike" baseline="0" smtClean="0">
                <a:solidFill>
                  <a:srgbClr val="000000"/>
                </a:solidFill>
                <a:latin typeface="Segoe"/>
                <a:ea typeface="ＭＳ ゴシック"/>
              </a:rPr>
              <a:t>. Notice that the Accessibility Checker pane now displays as </a:t>
            </a:r>
            <a:r>
              <a:rPr lang="en-US" sz="2100" b="0" i="1" u="none" strike="noStrike" baseline="0" smtClean="0">
                <a:solidFill>
                  <a:srgbClr val="000000"/>
                </a:solidFill>
                <a:latin typeface="Segoe"/>
                <a:ea typeface="ＭＳ ゴシック"/>
              </a:rPr>
              <a:t>no accessibility issues found</a:t>
            </a:r>
            <a:r>
              <a:rPr lang="en-US" sz="2100" b="0" i="0" u="none" strike="noStrike" baseline="0" smtClean="0">
                <a:solidFill>
                  <a:srgbClr val="000000"/>
                </a:solidFill>
                <a:latin typeface="Times New Roman"/>
                <a:ea typeface="ＭＳ ゴシック"/>
              </a:rPr>
              <a:t>.</a:t>
            </a:r>
          </a:p>
          <a:p>
            <a:pPr lvl="1" rtl="0">
              <a:buAutoNum type="arabicPeriod" startAt="6"/>
            </a:pPr>
            <a:r>
              <a:rPr lang="en-US" sz="2100" i="0" u="none" strike="noStrike" baseline="0" smtClean="0">
                <a:solidFill>
                  <a:prstClr val="black"/>
                </a:solidFill>
                <a:latin typeface="Segoe"/>
                <a:ea typeface="ＭＳ ゴシック"/>
              </a:rPr>
              <a:t> </a:t>
            </a:r>
            <a:r>
              <a:rPr lang="en-US" sz="2100" b="1" i="0" u="none" strike="noStrike" baseline="0" smtClean="0">
                <a:solidFill>
                  <a:prstClr val="black"/>
                </a:solidFill>
                <a:latin typeface="Segoe"/>
                <a:ea typeface="ＭＳ ゴシック"/>
              </a:rPr>
              <a:t>CLOSE</a:t>
            </a:r>
            <a:r>
              <a:rPr lang="en-US" sz="2100" b="0" i="0" u="none" strike="noStrike" baseline="0" smtClean="0">
                <a:solidFill>
                  <a:srgbClr val="000000"/>
                </a:solidFill>
                <a:latin typeface="Segoe"/>
                <a:ea typeface="ＭＳ ゴシック"/>
              </a:rPr>
              <a:t> the Accessibility Checker.</a:t>
            </a:r>
          </a:p>
          <a:p>
            <a:pPr lvl="1" rtl="0">
              <a:buAutoNum type="arabicPeriod" startAt="6"/>
            </a:pPr>
            <a:r>
              <a:rPr lang="en-US" sz="2100" i="0" u="none" strike="noStrike" baseline="0" smtClean="0">
                <a:solidFill>
                  <a:prstClr val="black"/>
                </a:solidFill>
                <a:latin typeface="Segoe"/>
                <a:ea typeface="ＭＳ ゴシック"/>
              </a:rPr>
              <a:t> </a:t>
            </a:r>
            <a:r>
              <a:rPr lang="en-US" sz="2100" b="1" i="0" u="none" strike="noStrike" baseline="0" smtClean="0">
                <a:solidFill>
                  <a:prstClr val="black"/>
                </a:solidFill>
                <a:latin typeface="Segoe"/>
                <a:ea typeface="ＭＳ ゴシック"/>
              </a:rPr>
              <a:t>SAVE</a:t>
            </a:r>
            <a:r>
              <a:rPr lang="en-US" sz="2100" b="0" i="0" u="none" strike="noStrike" baseline="0" smtClean="0">
                <a:solidFill>
                  <a:srgbClr val="000000"/>
                </a:solidFill>
                <a:latin typeface="Segoe"/>
                <a:ea typeface="ＭＳ ゴシック"/>
              </a:rPr>
              <a:t> the document in the lesson folder on your flash drive.</a:t>
            </a:r>
          </a:p>
          <a:p>
            <a:pPr lvl="0" rtl="0"/>
            <a:r>
              <a:rPr lang="en-US" sz="2100" b="1" i="0" u="none" strike="noStrike" baseline="0" smtClean="0">
                <a:latin typeface="Segoe"/>
                <a:ea typeface="ＭＳ ゴシック"/>
              </a:rPr>
              <a:t>PAUSE. LEAVE</a:t>
            </a:r>
            <a:r>
              <a:rPr lang="en-US" sz="2100"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3832384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Compatibility Checker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0" rtl="0"/>
            <a:r>
              <a:rPr lang="en-US" b="0" i="0" u="none" strike="noStrike" baseline="0" smtClean="0">
                <a:latin typeface="Segoe"/>
                <a:ea typeface="ＭＳ ゴシック"/>
              </a:rPr>
              <a:t>When documents are created in an earlier version of Word and opened in newer versions of Word, they open in Compatibility Mode and display in the title bar. Previously, you opened the </a:t>
            </a:r>
            <a:r>
              <a:rPr lang="en-US" b="1" i="1" u="none" strike="noStrike" baseline="0" smtClean="0">
                <a:latin typeface="Segoe"/>
                <a:ea typeface="ＭＳ ゴシック"/>
              </a:rPr>
              <a:t>Employment Offer Letter</a:t>
            </a:r>
            <a:r>
              <a:rPr lang="en-US" b="0" i="0" u="none" strike="noStrike" baseline="0" smtClean="0">
                <a:latin typeface="Segoe"/>
                <a:ea typeface="ＭＳ ゴシック"/>
              </a:rPr>
              <a:t> and it opened in Compatibility Mode. </a:t>
            </a:r>
          </a:p>
          <a:p>
            <a:pPr lvl="0" rtl="0"/>
            <a:r>
              <a:rPr lang="en-US" b="0" i="0" u="none" strike="noStrike" baseline="0" smtClean="0">
                <a:latin typeface="Segoe"/>
                <a:ea typeface="ＭＳ ゴシック"/>
              </a:rPr>
              <a:t>Even though you do not see Compatibility Mode on the title bar, this document still contains features from an older version that are no longer supported by the latest version of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5150446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Compatibility Checker</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It is recommended that you run the Compatibility Checker to identify features that are supported in older versions.</a:t>
            </a:r>
          </a:p>
          <a:p>
            <a:pPr lvl="1" rtl="0"/>
            <a:r>
              <a:rPr lang="en-US" b="0" i="0" u="none" strike="noStrike" baseline="0" smtClean="0">
                <a:solidFill>
                  <a:prstClr val="black"/>
                </a:solidFill>
                <a:latin typeface="Segoe"/>
                <a:ea typeface="ＭＳ ゴシック"/>
              </a:rPr>
              <a:t>Go to </a:t>
            </a:r>
            <a:r>
              <a:rPr lang="en-US" b="1" i="0" u="none" strike="noStrike" baseline="0" smtClean="0">
                <a:solidFill>
                  <a:prstClr val="black"/>
                </a:solidFill>
                <a:latin typeface="Segoe"/>
                <a:ea typeface="ＭＳ ゴシック"/>
              </a:rPr>
              <a:t>Backstage</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Check for Issues</a:t>
            </a:r>
            <a:r>
              <a:rPr lang="en-US" b="0" i="0" u="none" strike="noStrike" baseline="0" smtClean="0">
                <a:solidFill>
                  <a:prstClr val="black"/>
                </a:solidFill>
                <a:latin typeface="Segoe"/>
                <a:ea typeface="ＭＳ ゴシック"/>
              </a:rPr>
              <a:t>, and then click </a:t>
            </a:r>
            <a:r>
              <a:rPr lang="en-US" b="1" i="0" u="none" strike="noStrike" baseline="0" smtClean="0">
                <a:solidFill>
                  <a:prstClr val="black"/>
                </a:solidFill>
                <a:latin typeface="Segoe"/>
                <a:ea typeface="ＭＳ ゴシック"/>
              </a:rPr>
              <a:t>Check</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Compatibility</a:t>
            </a:r>
            <a:r>
              <a:rPr lang="en-US" b="0" i="0" u="none" strike="noStrike" baseline="0" smtClean="0">
                <a:solidFill>
                  <a:prstClr val="black"/>
                </a:solidFill>
                <a:latin typeface="Segoe"/>
                <a:ea typeface="ＭＳ ゴシック"/>
              </a:rPr>
              <a:t>. </a:t>
            </a:r>
          </a:p>
          <a:p>
            <a:pPr lvl="0" rtl="0"/>
            <a:r>
              <a:rPr lang="en-US" b="0" i="0" u="none" strike="noStrike" baseline="0" smtClean="0">
                <a:latin typeface="Segoe"/>
                <a:ea typeface="ＭＳ ゴシック"/>
              </a:rPr>
              <a:t>The </a:t>
            </a:r>
            <a:r>
              <a:rPr lang="en-US" b="0" i="1" u="none" strike="noStrike" baseline="0" smtClean="0">
                <a:latin typeface="Segoe"/>
                <a:ea typeface="ＭＳ ゴシック"/>
              </a:rPr>
              <a:t>Microsoft Word </a:t>
            </a:r>
            <a:br>
              <a:rPr lang="en-US" b="0" i="1" u="none" strike="noStrike" baseline="0" smtClean="0">
                <a:latin typeface="Segoe"/>
                <a:ea typeface="ＭＳ ゴシック"/>
              </a:rPr>
            </a:br>
            <a:r>
              <a:rPr lang="en-US" b="0" i="1" u="none" strike="noStrike" baseline="0" smtClean="0">
                <a:latin typeface="Segoe"/>
                <a:ea typeface="ＭＳ ゴシック"/>
              </a:rPr>
              <a:t>Compatibility Checker</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dialog box is displayed as </a:t>
            </a:r>
            <a:br>
              <a:rPr lang="en-US" b="0" i="0" u="none" strike="noStrike" baseline="0" smtClean="0">
                <a:latin typeface="Segoe"/>
                <a:ea typeface="ＭＳ ゴシック"/>
              </a:rPr>
            </a:br>
            <a:r>
              <a:rPr lang="en-US" b="0" i="0" u="none" strike="noStrike" baseline="0" smtClean="0">
                <a:latin typeface="Segoe"/>
                <a:ea typeface="ＭＳ ゴシック"/>
              </a:rPr>
              <a:t>at right. When sharing </a:t>
            </a:r>
            <a:br>
              <a:rPr lang="en-US" b="0" i="0" u="none" strike="noStrike" baseline="0" smtClean="0">
                <a:latin typeface="Segoe"/>
                <a:ea typeface="ＭＳ ゴシック"/>
              </a:rPr>
            </a:br>
            <a:r>
              <a:rPr lang="en-US" b="0" i="0" u="none" strike="noStrike" baseline="0" smtClean="0">
                <a:latin typeface="Segoe"/>
                <a:ea typeface="ＭＳ ゴシック"/>
              </a:rPr>
              <a:t>Word 2013 documents </a:t>
            </a:r>
            <a:br>
              <a:rPr lang="en-US" b="0" i="0" u="none" strike="noStrike" baseline="0" smtClean="0">
                <a:latin typeface="Segoe"/>
                <a:ea typeface="ＭＳ ゴシック"/>
              </a:rPr>
            </a:br>
            <a:r>
              <a:rPr lang="en-US" b="0" i="0" u="none" strike="noStrike" baseline="0" smtClean="0">
                <a:latin typeface="Segoe"/>
                <a:ea typeface="ＭＳ ゴシック"/>
              </a:rPr>
              <a:t>with individuals using </a:t>
            </a:r>
            <a:br>
              <a:rPr lang="en-US" b="0" i="0" u="none" strike="noStrike" baseline="0" smtClean="0">
                <a:latin typeface="Segoe"/>
                <a:ea typeface="ＭＳ ゴシック"/>
              </a:rPr>
            </a:br>
            <a:r>
              <a:rPr lang="en-US" b="0" i="0" u="none" strike="noStrike" baseline="0" smtClean="0">
                <a:latin typeface="Segoe"/>
                <a:ea typeface="ＭＳ ゴシック"/>
              </a:rPr>
              <a:t>earlier versions of Word, </a:t>
            </a:r>
            <a:br>
              <a:rPr lang="en-US" b="0" i="0" u="none" strike="noStrike" baseline="0" smtClean="0">
                <a:latin typeface="Segoe"/>
                <a:ea typeface="ＭＳ ゴシック"/>
              </a:rPr>
            </a:br>
            <a:r>
              <a:rPr lang="en-US" b="0" i="0" u="none" strike="noStrike" baseline="0" smtClean="0">
                <a:latin typeface="Segoe"/>
                <a:ea typeface="ＭＳ ゴシック"/>
              </a:rPr>
              <a:t>your document will need to be saved in the Word 97-2003 format.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1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667000"/>
            <a:ext cx="4381500" cy="2349500"/>
          </a:xfrm>
          <a:prstGeom prst="rect">
            <a:avLst/>
          </a:prstGeom>
        </p:spPr>
      </p:pic>
    </p:spTree>
    <p:extLst>
      <p:ext uri="{BB962C8B-B14F-4D97-AF65-F5344CB8AC3E}">
        <p14:creationId xmlns:p14="http://schemas.microsoft.com/office/powerpoint/2010/main" val="3199111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Compatibility Checker</a:t>
            </a:r>
          </a:p>
        </p:txBody>
      </p:sp>
      <p:sp>
        <p:nvSpPr>
          <p:cNvPr id="3" name="Text Placeholder 2"/>
          <p:cNvSpPr>
            <a:spLocks noGrp="1"/>
          </p:cNvSpPr>
          <p:nvPr>
            <p:ph type="body" idx="1"/>
          </p:nvPr>
        </p:nvSpPr>
        <p:spPr/>
        <p:txBody>
          <a:bodyPr/>
          <a:lstStyle/>
          <a:p>
            <a:pPr lvl="0" rtl="0"/>
            <a:r>
              <a:rPr lang="en-US" sz="2100" b="0" i="0" u="none" strike="noStrike" baseline="0" smtClean="0">
                <a:latin typeface="Segoe"/>
                <a:ea typeface="ＭＳ ゴシック"/>
              </a:rPr>
              <a:t>It is good practice to use the Compatibility Checker to ensure the features you have included in your document will not be removed or changed when you save it in the Word 97-2003 format. </a:t>
            </a:r>
          </a:p>
          <a:p>
            <a:pPr lvl="0" rtl="0"/>
            <a:r>
              <a:rPr lang="en-US" sz="2100" b="0" i="0" u="none" strike="noStrike" baseline="0" smtClean="0">
                <a:latin typeface="Segoe"/>
                <a:ea typeface="ＭＳ ゴシック"/>
              </a:rPr>
              <a:t>The Compatibility Checker displays the message, </a:t>
            </a:r>
            <a:r>
              <a:rPr lang="en-US" sz="2100" b="0" i="1" u="none" strike="noStrike" baseline="0" smtClean="0">
                <a:latin typeface="Segoe"/>
                <a:ea typeface="ＭＳ ゴシック"/>
              </a:rPr>
              <a:t>The following features in this document are not supported by earlier versions of Word. These features may be lost or degraded when opening this document in an earlier version of Word or if you save this document in an earlier file format.</a:t>
            </a:r>
          </a:p>
          <a:p>
            <a:pPr lvl="1">
              <a:buFont typeface="+mj-lt"/>
              <a:buAutoNum type="arabicPeriod" startAt="2"/>
            </a:pPr>
            <a:r>
              <a:rPr lang="en-US" sz="2100">
                <a:solidFill>
                  <a:srgbClr val="000000"/>
                </a:solidFill>
                <a:latin typeface="Segoe"/>
                <a:ea typeface="ＭＳ ゴシック"/>
              </a:rPr>
              <a:t>Click </a:t>
            </a:r>
            <a:r>
              <a:rPr lang="en-US" sz="2100" b="1">
                <a:solidFill>
                  <a:prstClr val="black"/>
                </a:solidFill>
                <a:latin typeface="Segoe"/>
                <a:ea typeface="ＭＳ ゴシック"/>
              </a:rPr>
              <a:t>OK</a:t>
            </a:r>
            <a:r>
              <a:rPr lang="en-US" sz="2100">
                <a:solidFill>
                  <a:srgbClr val="000000"/>
                </a:solidFill>
                <a:latin typeface="Times New Roman"/>
                <a:ea typeface="ＭＳ ゴシック"/>
              </a:rPr>
              <a:t>.</a:t>
            </a:r>
          </a:p>
          <a:p>
            <a:pPr lvl="1">
              <a:buAutoNum type="arabicPeriod" startAt="2"/>
            </a:pPr>
            <a:r>
              <a:rPr lang="en-US" sz="2100">
                <a:solidFill>
                  <a:prstClr val="black"/>
                </a:solidFill>
                <a:latin typeface="Segoe"/>
                <a:ea typeface="ＭＳ ゴシック"/>
              </a:rPr>
              <a:t> </a:t>
            </a:r>
            <a:r>
              <a:rPr lang="en-US" sz="2100" b="1">
                <a:solidFill>
                  <a:prstClr val="black"/>
                </a:solidFill>
                <a:latin typeface="Segoe"/>
                <a:ea typeface="ＭＳ ゴシック"/>
              </a:rPr>
              <a:t>SAVE</a:t>
            </a:r>
            <a:r>
              <a:rPr lang="en-US" sz="2100">
                <a:solidFill>
                  <a:srgbClr val="000000"/>
                </a:solidFill>
                <a:latin typeface="Segoe"/>
                <a:ea typeface="ＭＳ ゴシック"/>
              </a:rPr>
              <a:t> the document as </a:t>
            </a:r>
            <a:r>
              <a:rPr lang="en-US" sz="2100" b="1" i="1">
                <a:solidFill>
                  <a:prstClr val="black"/>
                </a:solidFill>
                <a:latin typeface="Segoe"/>
                <a:ea typeface="ＭＳ ゴシック"/>
              </a:rPr>
              <a:t>Employment Offer 20XX</a:t>
            </a:r>
            <a:r>
              <a:rPr lang="en-US" sz="2100">
                <a:solidFill>
                  <a:srgbClr val="000000"/>
                </a:solidFill>
                <a:latin typeface="Segoe"/>
                <a:ea typeface="ＭＳ ゴシック"/>
              </a:rPr>
              <a:t> (replace </a:t>
            </a:r>
            <a:r>
              <a:rPr lang="en-US" sz="2100" i="1">
                <a:solidFill>
                  <a:srgbClr val="000000"/>
                </a:solidFill>
                <a:latin typeface="Segoe"/>
                <a:ea typeface="ＭＳ ゴシック"/>
              </a:rPr>
              <a:t>XX</a:t>
            </a:r>
            <a:r>
              <a:rPr lang="en-US" sz="2100">
                <a:solidFill>
                  <a:srgbClr val="000000"/>
                </a:solidFill>
                <a:latin typeface="Segoe"/>
                <a:ea typeface="ＭＳ ゴシック"/>
              </a:rPr>
              <a:t> with the current year) and make sure the file type displays as </a:t>
            </a:r>
            <a:r>
              <a:rPr lang="en-US" sz="2100" i="1">
                <a:solidFill>
                  <a:srgbClr val="000000"/>
                </a:solidFill>
                <a:latin typeface="Segoe"/>
                <a:ea typeface="ＭＳ ゴシック"/>
              </a:rPr>
              <a:t>Word Document</a:t>
            </a:r>
            <a:r>
              <a:rPr lang="en-US" sz="2100">
                <a:solidFill>
                  <a:srgbClr val="000000"/>
                </a:solidFill>
                <a:latin typeface="Times New Roman"/>
                <a:ea typeface="ＭＳ ゴシック"/>
              </a:rPr>
              <a:t>.</a:t>
            </a:r>
          </a:p>
          <a:p>
            <a:pPr lvl="0"/>
            <a:r>
              <a:rPr lang="en-US" sz="2100" b="1">
                <a:latin typeface="Segoe"/>
                <a:ea typeface="ＭＳ ゴシック"/>
              </a:rPr>
              <a:t>PAUSE. LEAVE</a:t>
            </a:r>
            <a:r>
              <a:rPr lang="en-US" sz="2100">
                <a:latin typeface="Segoe"/>
                <a:ea typeface="ＭＳ ゴシック"/>
              </a:rPr>
              <a:t> the document open to use in the next exercise.</a:t>
            </a:r>
            <a:endParaRPr lang="en-US" sz="2100">
              <a:latin typeface="Times New Roman"/>
              <a:ea typeface="ＭＳ ゴシック"/>
            </a:endParaRPr>
          </a:p>
          <a:p>
            <a:pPr lvl="0" rtl="0"/>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1848076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The Confirm Password prompt appears. A warning appears stating that if you lose or forget your password, you will not be able to recover your document. Keep all passwords in a safe place in case you need to refer back to them. Reenter the password to open the document.</a:t>
            </a:r>
          </a:p>
          <a:p>
            <a:pPr lvl="1" rtl="0">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prstClr val="black"/>
                </a:solidFill>
                <a:latin typeface="Segoe"/>
                <a:ea typeface="ＭＳ ゴシック"/>
              </a:rPr>
              <a:t>HR%form$#</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Reenter password to</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box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The Confirm Password prompt opens.</a:t>
            </a:r>
          </a:p>
          <a:p>
            <a:pPr lvl="1" rtl="0">
              <a:buAutoNum type="arabicPeriod" startAt="5"/>
            </a:pPr>
            <a:r>
              <a:rPr lang="en-US" b="0" i="0" u="none" strike="noStrike" baseline="0" smtClean="0">
                <a:solidFill>
                  <a:srgbClr val="000000"/>
                </a:solidFill>
                <a:latin typeface="Segoe"/>
                <a:ea typeface="ＭＳ ゴシック"/>
              </a:rPr>
              <a:t>Reenter the same password to modify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9438105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Email Using Outlook </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Open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and click </a:t>
            </a:r>
            <a:r>
              <a:rPr lang="en-US" b="1" i="0" u="none" strike="noStrike" baseline="0" smtClean="0">
                <a:solidFill>
                  <a:prstClr val="black"/>
                </a:solidFill>
                <a:latin typeface="Segoe"/>
                <a:ea typeface="ＭＳ ゴシック"/>
              </a:rPr>
              <a:t>Share</a:t>
            </a:r>
            <a:r>
              <a:rPr lang="en-US" b="0" i="0" u="none" strike="noStrike" baseline="0" smtClean="0">
                <a:solidFill>
                  <a:srgbClr val="000000"/>
                </a:solidFill>
                <a:latin typeface="Segoe"/>
                <a:ea typeface="ＭＳ ゴシック"/>
              </a:rPr>
              <a:t> to display the options on how the document will be shared with others.</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Email</a:t>
            </a:r>
            <a:r>
              <a:rPr lang="en-US" b="0" i="0" u="none" strike="noStrike" baseline="0" smtClean="0">
                <a:solidFill>
                  <a:srgbClr val="000000"/>
                </a:solidFill>
                <a:latin typeface="Segoe"/>
                <a:ea typeface="ＭＳ ゴシック"/>
              </a:rPr>
              <a:t> and the right pane displays various options on how you can send the document.</a:t>
            </a:r>
          </a:p>
          <a:p>
            <a:pPr lvl="1"/>
            <a:r>
              <a:rPr lang="en-US">
                <a:solidFill>
                  <a:srgbClr val="000000"/>
                </a:solidFill>
                <a:latin typeface="Segoe"/>
                <a:ea typeface="ＭＳ ゴシック"/>
              </a:rPr>
              <a:t>The document can be e-mailed as an attachment, you can send it as a PDF or XPS file, or as an Internet fax. You also have a </a:t>
            </a:r>
            <a:r>
              <a:rPr lang="en-US" i="1">
                <a:solidFill>
                  <a:srgbClr val="000000"/>
                </a:solidFill>
                <a:latin typeface="Segoe"/>
                <a:ea typeface="ＭＳ ゴシック"/>
              </a:rPr>
              <a:t>new</a:t>
            </a:r>
            <a:r>
              <a:rPr lang="en-US">
                <a:solidFill>
                  <a:srgbClr val="000000"/>
                </a:solidFill>
                <a:latin typeface="Segoe"/>
                <a:ea typeface="ＭＳ ゴシック"/>
              </a:rPr>
              <a:t> option to send the document as a link, but it must be saved in a shared location first.</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2472660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Email Using Outlook </a:t>
            </a:r>
          </a:p>
        </p:txBody>
      </p:sp>
      <p:sp>
        <p:nvSpPr>
          <p:cNvPr id="3" name="Text Placeholder 2"/>
          <p:cNvSpPr>
            <a:spLocks noGrp="1"/>
          </p:cNvSpPr>
          <p:nvPr>
            <p:ph idx="1"/>
          </p:nvPr>
        </p:nvSpPr>
        <p:spPr/>
        <p:txBody>
          <a:bodyPr/>
          <a:lstStyle/>
          <a:p>
            <a:pPr lvl="1">
              <a:buFont typeface="+mj-lt"/>
              <a:buAutoNum type="arabicPeriod" startAt="4"/>
            </a:pPr>
            <a:r>
              <a:rPr lang="en-US">
                <a:solidFill>
                  <a:srgbClr val="000000"/>
                </a:solidFill>
                <a:latin typeface="Segoe"/>
                <a:ea typeface="ＭＳ ゴシック"/>
              </a:rPr>
              <a:t>Select the first option to </a:t>
            </a:r>
            <a:r>
              <a:rPr lang="en-US" b="1">
                <a:solidFill>
                  <a:prstClr val="black"/>
                </a:solidFill>
                <a:latin typeface="Segoe"/>
                <a:ea typeface="ＭＳ ゴシック"/>
              </a:rPr>
              <a:t>Send as Attachment</a:t>
            </a:r>
            <a:r>
              <a:rPr lang="en-US">
                <a:solidFill>
                  <a:srgbClr val="000000"/>
                </a:solidFill>
                <a:latin typeface="Segoe"/>
                <a:ea typeface="ＭＳ ゴシック"/>
              </a:rPr>
              <a:t>. The open document is automatically attached to the e</a:t>
            </a:r>
            <a:r>
              <a:rPr lang="en-US">
                <a:solidFill>
                  <a:srgbClr val="000000"/>
                </a:solidFill>
                <a:latin typeface="Times New Roman"/>
                <a:ea typeface="ＭＳ ゴシック"/>
              </a:rPr>
              <a:t>-</a:t>
            </a:r>
            <a:r>
              <a:rPr lang="en-US">
                <a:solidFill>
                  <a:srgbClr val="000000"/>
                </a:solidFill>
                <a:latin typeface="Segoe"/>
                <a:ea typeface="ＭＳ ゴシック"/>
              </a:rPr>
              <a:t>mail message and is ready to be sent.</a:t>
            </a:r>
          </a:p>
          <a:p>
            <a:pPr lvl="1" rtl="0">
              <a:buAutoNum type="arabicPeriod" startAt="4"/>
            </a:pPr>
            <a:r>
              <a:rPr lang="en-US" b="0" i="0" u="none" strike="noStrike" baseline="0" smtClean="0">
                <a:solidFill>
                  <a:srgbClr val="000000"/>
                </a:solidFill>
                <a:latin typeface="Segoe"/>
                <a:ea typeface="ＭＳ ゴシック"/>
              </a:rPr>
              <a:t>Type the [</a:t>
            </a:r>
            <a:r>
              <a:rPr lang="en-US" b="1" i="0" u="none" strike="noStrike" baseline="0" smtClean="0">
                <a:solidFill>
                  <a:srgbClr val="000000"/>
                </a:solidFill>
                <a:latin typeface="Segoe"/>
                <a:ea typeface="ＭＳ ゴシック"/>
              </a:rPr>
              <a:t>e</a:t>
            </a:r>
            <a:r>
              <a:rPr lang="en-US" b="1" i="0" u="none" strike="noStrike" baseline="0" smtClean="0">
                <a:solidFill>
                  <a:prstClr val="black"/>
                </a:solidFill>
                <a:latin typeface="Segoe"/>
                <a:ea typeface="ＭＳ ゴシック"/>
              </a:rPr>
              <a:t>mail address</a:t>
            </a:r>
            <a:r>
              <a:rPr lang="en-US" b="0" i="0" u="none" strike="noStrike" baseline="0" smtClean="0">
                <a:solidFill>
                  <a:prstClr val="black"/>
                </a:solidFill>
                <a:latin typeface="Segoe"/>
                <a:ea typeface="ＭＳ ゴシック"/>
              </a:rPr>
              <a:t>]</a:t>
            </a:r>
            <a:r>
              <a:rPr lang="en-US" b="0" i="0" u="none" strike="noStrike" baseline="0" smtClean="0">
                <a:solidFill>
                  <a:srgbClr val="000000"/>
                </a:solidFill>
                <a:latin typeface="Segoe"/>
                <a:ea typeface="ＭＳ ゴシック"/>
              </a:rPr>
              <a:t> of a friend, classmate, or coworker in the </a:t>
            </a:r>
            <a:r>
              <a:rPr lang="en-US" b="0" i="1" u="none" strike="noStrike" baseline="0" smtClean="0">
                <a:solidFill>
                  <a:srgbClr val="000000"/>
                </a:solidFill>
                <a:latin typeface="Segoe"/>
                <a:ea typeface="ＭＳ ゴシック"/>
              </a:rPr>
              <a:t>To</a:t>
            </a:r>
            <a:r>
              <a:rPr lang="en-US" b="0" i="0" u="none" strike="noStrike" baseline="0" smtClean="0">
                <a:solidFill>
                  <a:srgbClr val="000000"/>
                </a:solidFill>
                <a:latin typeface="Segoe"/>
                <a:ea typeface="ＭＳ ゴシック"/>
              </a:rPr>
              <a:t> box and type a short message, and then click the </a:t>
            </a:r>
            <a:r>
              <a:rPr lang="en-US" b="1" i="0" u="none" strike="noStrike" baseline="0" smtClean="0">
                <a:solidFill>
                  <a:prstClr val="black"/>
                </a:solidFill>
                <a:latin typeface="Segoe"/>
                <a:ea typeface="ＭＳ ゴシック"/>
              </a:rPr>
              <a:t>Send</a:t>
            </a:r>
            <a:r>
              <a:rPr lang="en-US" b="0" i="0" u="none" strike="noStrike" baseline="0" smtClean="0">
                <a:solidFill>
                  <a:srgbClr val="000000"/>
                </a:solidFill>
                <a:latin typeface="Segoe"/>
                <a:ea typeface="ＭＳ ゴシック"/>
              </a:rPr>
              <a:t> button.</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a:p>
            <a:pPr lvl="0" rtl="0"/>
            <a:r>
              <a:rPr lang="en-US" b="0" i="0" u="none" strike="noStrike" baseline="0" smtClean="0">
                <a:latin typeface="Segoe"/>
                <a:ea typeface="ＭＳ ゴシック"/>
              </a:rPr>
              <a:t>Windows Live SkyDrive is an online service provided by Microsoft. </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17892244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Email Using Outlook </a:t>
            </a:r>
          </a:p>
        </p:txBody>
      </p:sp>
      <p:sp>
        <p:nvSpPr>
          <p:cNvPr id="3" name="Text Placeholder 2"/>
          <p:cNvSpPr>
            <a:spLocks noGrp="1"/>
          </p:cNvSpPr>
          <p:nvPr>
            <p:ph type="body" idx="1"/>
          </p:nvPr>
        </p:nvSpPr>
        <p:spPr/>
        <p:txBody>
          <a:bodyPr/>
          <a:lstStyle/>
          <a:p>
            <a:pPr lvl="0" rtl="0"/>
            <a:r>
              <a:rPr lang="en-US" b="0" i="1" u="none" strike="noStrike" baseline="0" smtClean="0">
                <a:latin typeface="Segoe"/>
                <a:ea typeface="ＭＳ ゴシック"/>
              </a:rPr>
              <a:t>SkyDrive</a:t>
            </a:r>
            <a:r>
              <a:rPr lang="en-US" b="0" i="0" u="none" strike="noStrike" baseline="0" smtClean="0">
                <a:latin typeface="Segoe"/>
                <a:ea typeface="ＭＳ ゴシック"/>
              </a:rPr>
              <a:t> is an online file storage location where you can store documents and pictures. At the time of this publication, Microsoft provides SkyDrive members with 7 GB of free online storage space for personal use. </a:t>
            </a:r>
          </a:p>
          <a:p>
            <a:pPr lvl="0" rtl="0"/>
            <a:r>
              <a:rPr lang="en-US" b="0" i="0" u="none" strike="noStrike" baseline="0" smtClean="0">
                <a:latin typeface="Segoe"/>
                <a:ea typeface="ＭＳ ゴシック"/>
              </a:rPr>
              <a:t>SkyDrive is password protected—so you control who has access to your files. </a:t>
            </a:r>
          </a:p>
          <a:p>
            <a:pPr lvl="0" rtl="0"/>
            <a:r>
              <a:rPr lang="en-US" b="0" i="0" u="none" strike="noStrike" baseline="0" smtClean="0">
                <a:latin typeface="Segoe"/>
                <a:ea typeface="ＭＳ ゴシック"/>
              </a:rPr>
              <a:t>You can access your files on SkyDrive anywhere and anytime from your computer, tablet, or smartphone.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453232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Email Using Outlook </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SkyDrive stores any document, but it is best for sharing documents in Word, Excel, PowerPoint, and OneNote. </a:t>
            </a:r>
          </a:p>
          <a:p>
            <a:pPr lvl="0" rtl="0"/>
            <a:r>
              <a:rPr lang="en-US" b="0" i="0" u="none" strike="noStrike" baseline="0" smtClean="0">
                <a:latin typeface="Segoe"/>
                <a:ea typeface="ＭＳ ゴシック"/>
              </a:rPr>
              <a:t>Also, you can create a personal album to share pictures with your contacts or on your social networking site; create and send e-mails; manage your contacts; add events to your calendar; access Messenger with real-time chat; and stay updated and connected to your social networking sites, such as Facebook and LinkedIn.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1823779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open from the previous exercise.</a:t>
            </a:r>
          </a:p>
          <a:p>
            <a:pPr lvl="1" rtl="0"/>
            <a:r>
              <a:rPr lang="en-US" b="0" i="0" u="none" strike="noStrike" baseline="0" smtClean="0">
                <a:solidFill>
                  <a:srgbClr val="000000"/>
                </a:solidFill>
                <a:latin typeface="Segoe"/>
                <a:ea typeface="ＭＳ ゴシック"/>
              </a:rPr>
              <a:t>For this exercise, you need a Microsoft account. If you have a SkyDrive, Outlook, Hotmail, Xbox Live account, or other Microsoft service account, then you already have a Microsoft account and can skip steps 2 and 3.</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870276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If you need a Microsoft account, launch the </a:t>
            </a:r>
            <a:r>
              <a:rPr lang="en-US" b="1" i="0" u="none" strike="noStrike" baseline="0" smtClean="0">
                <a:solidFill>
                  <a:prstClr val="black"/>
                </a:solidFill>
                <a:latin typeface="Segoe"/>
                <a:ea typeface="ＭＳ ゴシック"/>
              </a:rPr>
              <a:t>Internet Explorer</a:t>
            </a:r>
            <a:r>
              <a:rPr lang="en-US" b="0" i="0" u="none" strike="noStrike" baseline="0" smtClean="0">
                <a:solidFill>
                  <a:srgbClr val="000000"/>
                </a:solidFill>
                <a:latin typeface="Segoe"/>
                <a:ea typeface="ＭＳ ゴシック"/>
              </a:rPr>
              <a:t> browser and complete t</a:t>
            </a:r>
            <a:r>
              <a:rPr lang="en-US" b="0" i="0" u="none" strike="noStrike" baseline="0" smtClean="0">
                <a:solidFill>
                  <a:prstClr val="black"/>
                </a:solidFill>
                <a:latin typeface="Segoe"/>
                <a:ea typeface="ＭＳ ゴシック"/>
              </a:rPr>
              <a:t>he steps as listed in the website. At the address bar, enter the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https://signup.live.com/ site. See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1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895600"/>
            <a:ext cx="6273800" cy="3411802"/>
          </a:xfrm>
          <a:prstGeom prst="rect">
            <a:avLst/>
          </a:prstGeom>
        </p:spPr>
      </p:pic>
    </p:spTree>
    <p:extLst>
      <p:ext uri="{BB962C8B-B14F-4D97-AF65-F5344CB8AC3E}">
        <p14:creationId xmlns:p14="http://schemas.microsoft.com/office/powerpoint/2010/main" val="3669447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a:buFont typeface="+mj-lt"/>
              <a:buAutoNum type="arabicPeriod" startAt="3"/>
            </a:pPr>
            <a:r>
              <a:rPr lang="en-US">
                <a:solidFill>
                  <a:srgbClr val="000000"/>
                </a:solidFill>
                <a:latin typeface="Segoe"/>
                <a:ea typeface="ＭＳ ゴシック"/>
              </a:rPr>
              <a:t>Follow the prompts on your screen to complete the registration for a Microsoft account. Once you complete the process, close Internet Explorer. You will sign in to your account in the </a:t>
            </a:r>
            <a:r>
              <a:rPr lang="en-US" i="1">
                <a:solidFill>
                  <a:srgbClr val="000000"/>
                </a:solidFill>
                <a:latin typeface="Segoe"/>
                <a:ea typeface="ＭＳ ゴシック"/>
              </a:rPr>
              <a:t>Account</a:t>
            </a:r>
            <a:r>
              <a:rPr lang="en-US">
                <a:solidFill>
                  <a:srgbClr val="000000"/>
                </a:solidFill>
                <a:latin typeface="Segoe"/>
                <a:ea typeface="ＭＳ ゴシック"/>
              </a:rPr>
              <a:t> screen in Word.</a:t>
            </a:r>
          </a:p>
          <a:p>
            <a:pPr lvl="1" rtl="0">
              <a:buAutoNum type="arabicPeriod" startAt="3"/>
            </a:pPr>
            <a:r>
              <a:rPr lang="en-US" b="0" i="0" u="none" strike="noStrike" baseline="0" smtClean="0">
                <a:solidFill>
                  <a:srgbClr val="000000"/>
                </a:solidFill>
                <a:latin typeface="Segoe"/>
                <a:ea typeface="ＭＳ ゴシック"/>
              </a:rPr>
              <a:t>Go to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and then click </a:t>
            </a:r>
            <a:r>
              <a:rPr lang="en-US" b="1" i="0" u="none" strike="noStrike" baseline="0" smtClean="0">
                <a:solidFill>
                  <a:prstClr val="black"/>
                </a:solidFill>
                <a:latin typeface="Segoe"/>
                <a:ea typeface="ＭＳ ゴシック"/>
              </a:rPr>
              <a:t>Account</a:t>
            </a:r>
            <a:r>
              <a:rPr lang="en-US" b="0" i="0" u="none" strike="noStrike" baseline="0" smtClean="0">
                <a:solidFill>
                  <a:srgbClr val="000000"/>
                </a:solidFill>
                <a:latin typeface="Times New Roman"/>
                <a:ea typeface="ＭＳ ゴシック"/>
              </a:rPr>
              <a:t>.</a:t>
            </a:r>
          </a:p>
          <a:p>
            <a:pPr lvl="1" rtl="0">
              <a:buAutoNum type="arabicPeriod" startAt="3"/>
            </a:pPr>
            <a:r>
              <a:rPr lang="en-US" b="0" i="0" u="none" strike="noStrike" baseline="0" smtClean="0">
                <a:solidFill>
                  <a:srgbClr val="000000"/>
                </a:solidFill>
                <a:latin typeface="Segoe"/>
                <a:ea typeface="ＭＳ ゴシック"/>
              </a:rPr>
              <a:t>Under </a:t>
            </a:r>
            <a:r>
              <a:rPr lang="en-US" b="0" i="1" u="none" strike="noStrike" baseline="0" smtClean="0">
                <a:solidFill>
                  <a:srgbClr val="000000"/>
                </a:solidFill>
                <a:latin typeface="Segoe"/>
                <a:ea typeface="ＭＳ ゴシック"/>
              </a:rPr>
              <a:t>Sign in to Office</a:t>
            </a:r>
            <a:r>
              <a:rPr lang="en-US" b="0" i="0" u="none" strike="noStrike" baseline="0" smtClean="0">
                <a:solidFill>
                  <a:srgbClr val="000000"/>
                </a:solidFill>
                <a:latin typeface="Segoe"/>
                <a:ea typeface="ＭＳ ゴシック"/>
              </a:rPr>
              <a:t>, click the </a:t>
            </a:r>
            <a:r>
              <a:rPr lang="en-US" b="1" i="0" u="none" strike="noStrike" baseline="0" smtClean="0">
                <a:solidFill>
                  <a:prstClr val="black"/>
                </a:solidFill>
                <a:latin typeface="Segoe"/>
                <a:ea typeface="ＭＳ ゴシック"/>
              </a:rPr>
              <a:t>Sign In</a:t>
            </a:r>
            <a:r>
              <a:rPr lang="en-US" b="0" i="0" u="none" strike="noStrike" baseline="0" smtClean="0">
                <a:solidFill>
                  <a:srgbClr val="000000"/>
                </a:solidFill>
                <a:latin typeface="Segoe"/>
                <a:ea typeface="ＭＳ ゴシック"/>
              </a:rPr>
              <a:t> button.</a:t>
            </a:r>
          </a:p>
          <a:p>
            <a:pPr lvl="1" rtl="0">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Microsoft Account</a:t>
            </a:r>
            <a:r>
              <a:rPr lang="en-US" b="0" i="0" u="none" strike="noStrike" baseline="0" smtClean="0">
                <a:solidFill>
                  <a:srgbClr val="000000"/>
                </a:solidFill>
                <a:latin typeface="Segoe"/>
                <a:ea typeface="ＭＳ ゴシック"/>
              </a:rPr>
              <a:t> and in the next screen enter your e-mail account and password you just set up for this account.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3942946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a:buFont typeface="+mj-lt"/>
              <a:buAutoNum type="arabicPeriod" startAt="7"/>
            </a:pPr>
            <a:r>
              <a:rPr lang="en-US" sz="2000">
                <a:solidFill>
                  <a:srgbClr val="000000"/>
                </a:solidFill>
                <a:latin typeface="Segoe"/>
                <a:ea typeface="ＭＳ ゴシック"/>
              </a:rPr>
              <a:t>Once you are connected, the </a:t>
            </a:r>
            <a:r>
              <a:rPr lang="en-US" sz="2000" i="1">
                <a:solidFill>
                  <a:srgbClr val="000000"/>
                </a:solidFill>
                <a:latin typeface="Segoe"/>
                <a:ea typeface="ＭＳ ゴシック"/>
              </a:rPr>
              <a:t>Account</a:t>
            </a:r>
            <a:r>
              <a:rPr lang="en-US" sz="2000">
                <a:solidFill>
                  <a:srgbClr val="000000"/>
                </a:solidFill>
                <a:latin typeface="Segoe"/>
                <a:ea typeface="ＭＳ ゴシック"/>
              </a:rPr>
              <a:t> screen changes and your personal profile appears. You will be able to upload, create, edit, and share documents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1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590800"/>
            <a:ext cx="6087533" cy="3616068"/>
          </a:xfrm>
          <a:prstGeom prst="rect">
            <a:avLst/>
          </a:prstGeom>
        </p:spPr>
      </p:pic>
    </p:spTree>
    <p:extLst>
      <p:ext uri="{BB962C8B-B14F-4D97-AF65-F5344CB8AC3E}">
        <p14:creationId xmlns:p14="http://schemas.microsoft.com/office/powerpoint/2010/main" val="168729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a:buFont typeface="+mj-lt"/>
              <a:buAutoNum type="arabicPeriod" startAt="8"/>
            </a:pPr>
            <a:r>
              <a:rPr lang="en-US" sz="2400">
                <a:solidFill>
                  <a:srgbClr val="000000"/>
                </a:solidFill>
                <a:latin typeface="Segoe"/>
                <a:ea typeface="ＭＳ ゴシック"/>
              </a:rPr>
              <a:t>Select the drop-down arrow</a:t>
            </a:r>
            <a:r>
              <a:rPr lang="en-US" sz="2400" b="1">
                <a:solidFill>
                  <a:prstClr val="black"/>
                </a:solidFill>
                <a:latin typeface="Segoe"/>
                <a:ea typeface="ＭＳ ゴシック"/>
              </a:rPr>
              <a:t> </a:t>
            </a:r>
            <a:r>
              <a:rPr lang="en-US" sz="2400">
                <a:solidFill>
                  <a:srgbClr val="000000"/>
                </a:solidFill>
                <a:latin typeface="Segoe"/>
                <a:ea typeface="ＭＳ ゴシック"/>
              </a:rPr>
              <a:t>by </a:t>
            </a:r>
            <a:r>
              <a:rPr lang="en-US" sz="2400" i="1">
                <a:solidFill>
                  <a:srgbClr val="000000"/>
                </a:solidFill>
                <a:latin typeface="Segoe"/>
                <a:ea typeface="ＭＳ ゴシック"/>
              </a:rPr>
              <a:t>Office Background</a:t>
            </a:r>
            <a:r>
              <a:rPr lang="en-US" sz="2400">
                <a:solidFill>
                  <a:srgbClr val="000000"/>
                </a:solidFill>
                <a:latin typeface="Segoe"/>
                <a:ea typeface="ＭＳ ゴシック"/>
              </a:rPr>
              <a:t> and scroll through each option. Look at the upper-right corner as the screen background changes.</a:t>
            </a:r>
          </a:p>
          <a:p>
            <a:pPr lvl="1">
              <a:buAutoNum type="arabicPeriod" startAt="8"/>
            </a:pPr>
            <a:r>
              <a:rPr lang="en-US" sz="2400">
                <a:solidFill>
                  <a:srgbClr val="000000"/>
                </a:solidFill>
                <a:latin typeface="Segoe"/>
                <a:ea typeface="ＭＳ ゴシック"/>
              </a:rPr>
              <a:t>Select any option.</a:t>
            </a:r>
          </a:p>
          <a:p>
            <a:pPr lvl="1">
              <a:buAutoNum type="arabicPeriod" startAt="8"/>
            </a:pPr>
            <a:r>
              <a:rPr lang="en-US">
                <a:solidFill>
                  <a:srgbClr val="000000"/>
                </a:solidFill>
                <a:latin typeface="Segoe"/>
                <a:ea typeface="ＭＳ ゴシック"/>
              </a:rPr>
              <a:t>Select the drop-down arrow</a:t>
            </a:r>
            <a:r>
              <a:rPr lang="en-US" b="1">
                <a:solidFill>
                  <a:prstClr val="black"/>
                </a:solidFill>
                <a:latin typeface="Segoe"/>
                <a:ea typeface="ＭＳ ゴシック"/>
              </a:rPr>
              <a:t> </a:t>
            </a:r>
            <a:r>
              <a:rPr lang="en-US">
                <a:solidFill>
                  <a:srgbClr val="000000"/>
                </a:solidFill>
                <a:latin typeface="Segoe"/>
                <a:ea typeface="ＭＳ ゴシック"/>
              </a:rPr>
              <a:t>by </a:t>
            </a:r>
            <a:r>
              <a:rPr lang="en-US" i="1">
                <a:solidFill>
                  <a:srgbClr val="000000"/>
                </a:solidFill>
                <a:latin typeface="Segoe"/>
                <a:ea typeface="ＭＳ ゴシック"/>
              </a:rPr>
              <a:t>Office Themes</a:t>
            </a:r>
            <a:r>
              <a:rPr lang="en-US">
                <a:solidFill>
                  <a:srgbClr val="000000"/>
                </a:solidFill>
                <a:latin typeface="Segoe"/>
                <a:ea typeface="ＭＳ ゴシック"/>
              </a:rPr>
              <a:t> and select the </a:t>
            </a:r>
            <a:r>
              <a:rPr lang="en-US" b="1">
                <a:solidFill>
                  <a:prstClr val="black"/>
                </a:solidFill>
                <a:latin typeface="Segoe"/>
                <a:ea typeface="ＭＳ ゴシック"/>
              </a:rPr>
              <a:t>Dark Gray</a:t>
            </a:r>
            <a:r>
              <a:rPr lang="en-US">
                <a:solidFill>
                  <a:srgbClr val="000000"/>
                </a:solidFill>
                <a:latin typeface="Segoe"/>
                <a:ea typeface="ＭＳ ゴシック"/>
              </a:rPr>
              <a:t> and watch how the background color darkens. </a:t>
            </a:r>
          </a:p>
          <a:p>
            <a:pPr lvl="1">
              <a:buFont typeface="Arial"/>
              <a:buChar char="•"/>
            </a:pPr>
            <a:r>
              <a:rPr lang="en-US">
                <a:solidFill>
                  <a:srgbClr val="000000"/>
                </a:solidFill>
                <a:latin typeface="Segoe"/>
                <a:ea typeface="ＭＳ ゴシック"/>
              </a:rPr>
              <a:t>Under </a:t>
            </a:r>
            <a:r>
              <a:rPr lang="en-US" i="1">
                <a:solidFill>
                  <a:srgbClr val="000000"/>
                </a:solidFill>
                <a:latin typeface="Segoe"/>
                <a:ea typeface="ＭＳ ゴシック"/>
              </a:rPr>
              <a:t>Add a service</a:t>
            </a:r>
            <a:r>
              <a:rPr lang="en-US">
                <a:solidFill>
                  <a:srgbClr val="000000"/>
                </a:solidFill>
                <a:latin typeface="Segoe"/>
                <a:ea typeface="ＭＳ ゴシック"/>
              </a:rPr>
              <a:t>, you have additional options to add Images &amp; Videos and videos from your favorite sites. Click </a:t>
            </a:r>
            <a:r>
              <a:rPr lang="en-US" b="1">
                <a:solidFill>
                  <a:prstClr val="black"/>
                </a:solidFill>
                <a:latin typeface="Segoe"/>
                <a:ea typeface="ＭＳ ゴシック"/>
              </a:rPr>
              <a:t>YouTube</a:t>
            </a:r>
            <a:r>
              <a:rPr lang="en-US">
                <a:solidFill>
                  <a:srgbClr val="000000"/>
                </a:solidFill>
                <a:latin typeface="Segoe"/>
                <a:ea typeface="ＭＳ ゴシック"/>
              </a:rPr>
              <a:t> and watch how YouTube is automatically added.</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21197089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Send Documents via SkyDrive</a:t>
            </a:r>
            <a:endParaRPr lang="en-US"/>
          </a:p>
        </p:txBody>
      </p:sp>
      <p:sp>
        <p:nvSpPr>
          <p:cNvPr id="3" name="Content Placeholder 2"/>
          <p:cNvSpPr>
            <a:spLocks noGrp="1"/>
          </p:cNvSpPr>
          <p:nvPr>
            <p:ph idx="1"/>
          </p:nvPr>
        </p:nvSpPr>
        <p:spPr/>
        <p:txBody>
          <a:bodyPr/>
          <a:lstStyle/>
          <a:p>
            <a:pPr lvl="1">
              <a:buFont typeface="+mj-lt"/>
              <a:buAutoNum type="arabicPeriod" startAt="11"/>
            </a:pPr>
            <a:r>
              <a:rPr lang="en-US">
                <a:solidFill>
                  <a:srgbClr val="000000"/>
                </a:solidFill>
                <a:latin typeface="Segoe"/>
                <a:ea typeface="ＭＳ ゴシック"/>
              </a:rPr>
              <a:t>Click </a:t>
            </a:r>
            <a:r>
              <a:rPr lang="en-US" b="1">
                <a:solidFill>
                  <a:prstClr val="black"/>
                </a:solidFill>
                <a:latin typeface="Segoe"/>
                <a:ea typeface="ＭＳ ゴシック"/>
              </a:rPr>
              <a:t>Remove</a:t>
            </a:r>
            <a:r>
              <a:rPr lang="en-US">
                <a:solidFill>
                  <a:srgbClr val="000000"/>
                </a:solidFill>
                <a:latin typeface="Segoe"/>
                <a:ea typeface="ＭＳ ゴシック"/>
              </a:rPr>
              <a:t> to remove, and then click </a:t>
            </a:r>
            <a:r>
              <a:rPr lang="en-US" b="1">
                <a:solidFill>
                  <a:prstClr val="black"/>
                </a:solidFill>
                <a:latin typeface="Segoe"/>
                <a:ea typeface="ＭＳ ゴシック"/>
              </a:rPr>
              <a:t>Yes</a:t>
            </a:r>
            <a:r>
              <a:rPr lang="en-US">
                <a:solidFill>
                  <a:srgbClr val="000000"/>
                </a:solidFill>
                <a:latin typeface="Segoe"/>
                <a:ea typeface="ＭＳ ゴシック"/>
              </a:rPr>
              <a:t>. It’s that easy to add and remove a service. The second option allows you to store documents to </a:t>
            </a:r>
            <a:r>
              <a:rPr lang="en-US" i="1">
                <a:solidFill>
                  <a:srgbClr val="000000"/>
                </a:solidFill>
                <a:latin typeface="Segoe"/>
                <a:ea typeface="ＭＳ ゴシック"/>
              </a:rPr>
              <a:t>Office 365 SharePoint</a:t>
            </a:r>
            <a:r>
              <a:rPr lang="en-US">
                <a:solidFill>
                  <a:srgbClr val="000000"/>
                </a:solidFill>
                <a:latin typeface="Segoe"/>
                <a:ea typeface="ＭＳ ゴシック"/>
              </a:rPr>
              <a:t> or </a:t>
            </a:r>
            <a:r>
              <a:rPr lang="en-US" i="1">
                <a:solidFill>
                  <a:srgbClr val="000000"/>
                </a:solidFill>
                <a:latin typeface="Segoe"/>
                <a:ea typeface="ＭＳ ゴシック"/>
              </a:rPr>
              <a:t>SkyDrive</a:t>
            </a:r>
            <a:r>
              <a:rPr lang="en-US">
                <a:solidFill>
                  <a:srgbClr val="000000"/>
                </a:solidFill>
                <a:latin typeface="Segoe"/>
                <a:ea typeface="ＭＳ ゴシック"/>
              </a:rPr>
              <a:t>. The third option allows you to connect Microsoft Word to </a:t>
            </a:r>
            <a:r>
              <a:rPr lang="en-US" i="1">
                <a:solidFill>
                  <a:srgbClr val="000000"/>
                </a:solidFill>
                <a:latin typeface="Segoe"/>
                <a:ea typeface="ＭＳ ゴシック"/>
              </a:rPr>
              <a:t>Facebook</a:t>
            </a:r>
            <a:r>
              <a:rPr lang="en-US">
                <a:solidFill>
                  <a:srgbClr val="000000"/>
                </a:solidFill>
                <a:latin typeface="Segoe"/>
                <a:ea typeface="ＭＳ ゴシック"/>
              </a:rPr>
              <a:t>, </a:t>
            </a:r>
            <a:r>
              <a:rPr lang="en-US" i="1">
                <a:solidFill>
                  <a:srgbClr val="000000"/>
                </a:solidFill>
                <a:latin typeface="Segoe"/>
                <a:ea typeface="ＭＳ ゴシック"/>
              </a:rPr>
              <a:t>LinkedIn</a:t>
            </a:r>
            <a:r>
              <a:rPr lang="en-US" i="1">
                <a:solidFill>
                  <a:srgbClr val="000000"/>
                </a:solidFill>
                <a:latin typeface="Times New Roman"/>
                <a:ea typeface="ＭＳ ゴシック"/>
              </a:rPr>
              <a:t>,</a:t>
            </a:r>
            <a:r>
              <a:rPr lang="en-US">
                <a:solidFill>
                  <a:srgbClr val="000000"/>
                </a:solidFill>
                <a:latin typeface="Segoe"/>
                <a:ea typeface="ＭＳ ゴシック"/>
              </a:rPr>
              <a:t> or </a:t>
            </a:r>
            <a:r>
              <a:rPr lang="en-US" i="1">
                <a:solidFill>
                  <a:srgbClr val="000000"/>
                </a:solidFill>
                <a:latin typeface="Segoe"/>
                <a:ea typeface="ＭＳ ゴシック"/>
              </a:rPr>
              <a:t>Twitter</a:t>
            </a:r>
            <a:r>
              <a:rPr lang="en-US">
                <a:solidFill>
                  <a:srgbClr val="000000"/>
                </a:solidFill>
                <a:latin typeface="Segoe"/>
                <a:ea typeface="ＭＳ ゴシック"/>
              </a:rPr>
              <a:t>. Now that you have signed in, you’re ready to share your document via SkyDrive. </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94239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marL="457200" lvl="1" indent="0" rtl="0">
              <a:buNone/>
            </a:pPr>
            <a:r>
              <a:rPr lang="en-US" b="0" i="0" u="none" strike="noStrike" baseline="0" smtClean="0">
                <a:solidFill>
                  <a:srgbClr val="000000"/>
                </a:solidFill>
                <a:latin typeface="Segoe"/>
                <a:ea typeface="ＭＳ ゴシック"/>
              </a:rPr>
              <a:t>When entering passwords, it is recommended that you enter a strong password that is mixed with characters and symbols.</a:t>
            </a:r>
          </a:p>
          <a:p>
            <a:pPr lvl="1" rtl="0">
              <a:buFont typeface="+mj-lt"/>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Save As</a:t>
            </a:r>
            <a:r>
              <a:rPr lang="en-US" b="0" i="0" u="none" strike="noStrike" baseline="0" smtClean="0">
                <a:solidFill>
                  <a:srgbClr val="000000"/>
                </a:solidFill>
                <a:latin typeface="Segoe"/>
                <a:ea typeface="ＭＳ ゴシック"/>
              </a:rPr>
              <a:t> dialog box and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a:t>
            </a:r>
          </a:p>
          <a:p>
            <a:pPr lvl="1" rtl="0">
              <a:buAutoNum type="arabicPeriod" startAt="8"/>
            </a:pPr>
            <a:r>
              <a:rPr lang="en-US" b="0" i="0" u="none" strike="noStrike" baseline="0" smtClean="0">
                <a:solidFill>
                  <a:srgbClr val="000000"/>
                </a:solidFill>
                <a:latin typeface="Segoe"/>
                <a:ea typeface="ＭＳ ゴシック"/>
              </a:rPr>
              <a:t>Open the document and a Password prompt appears to open the document, as shown below.</a:t>
            </a:r>
          </a:p>
          <a:p>
            <a:pPr lvl="1" rtl="0">
              <a:buAutoNum type="arabicPeriod" startAt="8"/>
            </a:pPr>
            <a:r>
              <a:rPr lang="en-US" b="0" i="0" u="none" strike="noStrike" baseline="0" smtClean="0">
                <a:solidFill>
                  <a:srgbClr val="000000"/>
                </a:solidFill>
                <a:latin typeface="Segoe"/>
                <a:ea typeface="ＭＳ ゴシック"/>
              </a:rPr>
              <a:t>Type </a:t>
            </a:r>
            <a:r>
              <a:rPr lang="en-US" b="1" i="0" u="none" strike="noStrike" baseline="0" smtClean="0">
                <a:solidFill>
                  <a:prstClr val="black"/>
                </a:solidFill>
                <a:latin typeface="Segoe"/>
                <a:ea typeface="ＭＳ ゴシック"/>
              </a:rPr>
              <a:t>HR%form$#</a:t>
            </a:r>
            <a:r>
              <a:rPr lang="en-US" b="0" i="0" u="none" strike="noStrike" baseline="0" smtClean="0">
                <a:solidFill>
                  <a:srgbClr val="000000"/>
                </a:solidFill>
                <a:latin typeface="Segoe"/>
                <a:ea typeface="ＭＳ ゴシック"/>
              </a:rPr>
              <a:t> in the box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1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4038600"/>
            <a:ext cx="3898900" cy="1917700"/>
          </a:xfrm>
          <a:prstGeom prst="rect">
            <a:avLst/>
          </a:prstGeom>
        </p:spPr>
      </p:pic>
    </p:spTree>
    <p:extLst>
      <p:ext uri="{BB962C8B-B14F-4D97-AF65-F5344CB8AC3E}">
        <p14:creationId xmlns:p14="http://schemas.microsoft.com/office/powerpoint/2010/main" val="2164645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Send Documents via SkyDrive</a:t>
            </a:r>
            <a:endParaRPr lang="en-US"/>
          </a:p>
        </p:txBody>
      </p:sp>
      <p:sp>
        <p:nvSpPr>
          <p:cNvPr id="3" name="Content Placeholder 2"/>
          <p:cNvSpPr>
            <a:spLocks noGrp="1"/>
          </p:cNvSpPr>
          <p:nvPr>
            <p:ph idx="1"/>
          </p:nvPr>
        </p:nvSpPr>
        <p:spPr/>
        <p:txBody>
          <a:bodyPr/>
          <a:lstStyle/>
          <a:p>
            <a:pPr marL="457200" lvl="1" indent="-457200">
              <a:buFont typeface="+mj-lt"/>
              <a:buAutoNum type="arabicPeriod" startAt="12"/>
            </a:pPr>
            <a:r>
              <a:rPr lang="en-US">
                <a:solidFill>
                  <a:srgbClr val="000000"/>
                </a:solidFill>
                <a:latin typeface="Segoe"/>
                <a:ea typeface="ＭＳ ゴシック"/>
              </a:rPr>
              <a:t>Click </a:t>
            </a:r>
            <a:r>
              <a:rPr lang="en-US" b="1">
                <a:solidFill>
                  <a:prstClr val="black"/>
                </a:solidFill>
                <a:latin typeface="Segoe"/>
                <a:ea typeface="ＭＳ ゴシック"/>
              </a:rPr>
              <a:t>Share</a:t>
            </a:r>
            <a:r>
              <a:rPr lang="en-US">
                <a:solidFill>
                  <a:srgbClr val="000000"/>
                </a:solidFill>
                <a:latin typeface="Segoe"/>
                <a:ea typeface="ＭＳ ゴシック"/>
              </a:rPr>
              <a:t> on the left pane, then under </a:t>
            </a:r>
            <a:r>
              <a:rPr lang="en-US" i="1">
                <a:solidFill>
                  <a:srgbClr val="000000"/>
                </a:solidFill>
                <a:latin typeface="Segoe"/>
                <a:ea typeface="ＭＳ ゴシック"/>
              </a:rPr>
              <a:t>Invite People</a:t>
            </a:r>
            <a:r>
              <a:rPr lang="en-US">
                <a:solidFill>
                  <a:srgbClr val="000000"/>
                </a:solidFill>
                <a:latin typeface="Segoe"/>
                <a:ea typeface="ＭＳ ゴシック"/>
              </a:rPr>
              <a:t>, click </a:t>
            </a:r>
            <a:r>
              <a:rPr lang="en-US" b="1">
                <a:solidFill>
                  <a:prstClr val="black"/>
                </a:solidFill>
                <a:latin typeface="Segoe"/>
                <a:ea typeface="ＭＳ ゴシック"/>
              </a:rPr>
              <a:t>Save to Cloud</a:t>
            </a:r>
            <a:r>
              <a:rPr lang="en-US">
                <a:solidFill>
                  <a:srgbClr val="000000"/>
                </a:solidFill>
                <a:latin typeface="Segoe"/>
                <a:ea typeface="ＭＳ ゴシック"/>
              </a:rPr>
              <a:t>. When the screen changes to the </a:t>
            </a:r>
            <a:r>
              <a:rPr lang="en-US" i="1">
                <a:solidFill>
                  <a:srgbClr val="000000"/>
                </a:solidFill>
                <a:latin typeface="Segoe"/>
                <a:ea typeface="ＭＳ ゴシック"/>
              </a:rPr>
              <a:t>Save As </a:t>
            </a:r>
            <a:r>
              <a:rPr lang="en-US">
                <a:solidFill>
                  <a:srgbClr val="000000"/>
                </a:solidFill>
                <a:latin typeface="Segoe"/>
                <a:ea typeface="ＭＳ ゴシック"/>
              </a:rPr>
              <a:t>screen, select your SkyDrive.  </a:t>
            </a:r>
            <a:br>
              <a:rPr lang="en-US">
                <a:solidFill>
                  <a:srgbClr val="000000"/>
                </a:solidFill>
                <a:latin typeface="Segoe"/>
                <a:ea typeface="ＭＳ ゴシック"/>
              </a:rPr>
            </a:br>
            <a:r>
              <a:rPr lang="en-US">
                <a:solidFill>
                  <a:srgbClr val="000000"/>
                </a:solidFill>
                <a:latin typeface="Segoe"/>
                <a:ea typeface="ＭＳ ゴシック"/>
              </a:rPr>
              <a:t>On the right side of the </a:t>
            </a:r>
            <a:br>
              <a:rPr lang="en-US">
                <a:solidFill>
                  <a:srgbClr val="000000"/>
                </a:solidFill>
                <a:latin typeface="Segoe"/>
                <a:ea typeface="ＭＳ ゴシック"/>
              </a:rPr>
            </a:br>
            <a:r>
              <a:rPr lang="en-US">
                <a:solidFill>
                  <a:srgbClr val="000000"/>
                </a:solidFill>
                <a:latin typeface="Segoe"/>
                <a:ea typeface="ＭＳ ゴシック"/>
              </a:rPr>
              <a:t>screen, the SkyDrive’s folders </a:t>
            </a:r>
            <a:br>
              <a:rPr lang="en-US">
                <a:solidFill>
                  <a:srgbClr val="000000"/>
                </a:solidFill>
                <a:latin typeface="Segoe"/>
                <a:ea typeface="ＭＳ ゴシック"/>
              </a:rPr>
            </a:br>
            <a:r>
              <a:rPr lang="en-US">
                <a:solidFill>
                  <a:srgbClr val="000000"/>
                </a:solidFill>
                <a:latin typeface="Segoe"/>
                <a:ea typeface="ＭＳ ゴシック"/>
              </a:rPr>
              <a:t>appear. (Note that your </a:t>
            </a:r>
            <a:br>
              <a:rPr lang="en-US">
                <a:solidFill>
                  <a:srgbClr val="000000"/>
                </a:solidFill>
                <a:latin typeface="Segoe"/>
                <a:ea typeface="ＭＳ ゴシック"/>
              </a:rPr>
            </a:br>
            <a:r>
              <a:rPr lang="en-US">
                <a:solidFill>
                  <a:srgbClr val="000000"/>
                </a:solidFill>
                <a:latin typeface="Segoe"/>
                <a:ea typeface="ＭＳ ゴシック"/>
              </a:rPr>
              <a:t>screen will not match </a:t>
            </a:r>
            <a:br>
              <a:rPr lang="en-US">
                <a:solidFill>
                  <a:srgbClr val="000000"/>
                </a:solidFill>
                <a:latin typeface="Segoe"/>
                <a:ea typeface="ＭＳ ゴシック"/>
              </a:rPr>
            </a:br>
            <a:r>
              <a:rPr lang="en-US">
                <a:solidFill>
                  <a:srgbClr val="000000"/>
                </a:solidFill>
                <a:latin typeface="Segoe"/>
                <a:ea typeface="ＭＳ ゴシック"/>
              </a:rPr>
              <a:t>the figure at right).</a:t>
            </a:r>
          </a:p>
          <a:p>
            <a:pPr marL="457200" lvl="1" indent="-457200">
              <a:buFont typeface="+mj-lt"/>
              <a:buAutoNum type="arabicPeriod" startAt="12"/>
            </a:pPr>
            <a:r>
              <a:rPr lang="en-US">
                <a:solidFill>
                  <a:srgbClr val="000000"/>
                </a:solidFill>
                <a:latin typeface="Segoe"/>
                <a:ea typeface="ＭＳ ゴシック"/>
              </a:rPr>
              <a:t>Click </a:t>
            </a:r>
            <a:r>
              <a:rPr lang="en-US" b="1">
                <a:solidFill>
                  <a:prstClr val="black"/>
                </a:solidFill>
                <a:latin typeface="Segoe"/>
                <a:ea typeface="ＭＳ ゴシック"/>
              </a:rPr>
              <a:t>Shared favorites</a:t>
            </a:r>
            <a:r>
              <a:rPr lang="en-US">
                <a:solidFill>
                  <a:srgbClr val="000000"/>
                </a:solidFill>
                <a:latin typeface="Segoe"/>
                <a:ea typeface="ＭＳ ゴシック"/>
              </a:rPr>
              <a:t> and </a:t>
            </a:r>
            <a:br>
              <a:rPr lang="en-US">
                <a:solidFill>
                  <a:srgbClr val="000000"/>
                </a:solidFill>
                <a:latin typeface="Segoe"/>
                <a:ea typeface="ＭＳ ゴシック"/>
              </a:rPr>
            </a:br>
            <a:r>
              <a:rPr lang="en-US">
                <a:solidFill>
                  <a:srgbClr val="000000"/>
                </a:solidFill>
                <a:latin typeface="Segoe"/>
                <a:ea typeface="ＭＳ ゴシック"/>
              </a:rPr>
              <a:t>the </a:t>
            </a:r>
            <a:r>
              <a:rPr lang="en-US" i="1">
                <a:solidFill>
                  <a:srgbClr val="000000"/>
                </a:solidFill>
                <a:latin typeface="Segoe"/>
                <a:ea typeface="ＭＳ ゴシック"/>
              </a:rPr>
              <a:t>Save As</a:t>
            </a:r>
            <a:r>
              <a:rPr lang="en-US">
                <a:solidFill>
                  <a:srgbClr val="000000"/>
                </a:solidFill>
                <a:latin typeface="Segoe"/>
                <a:ea typeface="ＭＳ ゴシック"/>
              </a:rPr>
              <a:t> dialog box opens.</a:t>
            </a:r>
            <a:br>
              <a:rPr lang="en-US">
                <a:solidFill>
                  <a:srgbClr val="000000"/>
                </a:solidFill>
                <a:latin typeface="Segoe"/>
                <a:ea typeface="ＭＳ ゴシック"/>
              </a:rPr>
            </a:br>
            <a:r>
              <a:rPr lang="en-US">
                <a:solidFill>
                  <a:srgbClr val="000000"/>
                </a:solidFill>
                <a:latin typeface="Segoe"/>
                <a:ea typeface="ＭＳ ゴシック"/>
              </a:rPr>
              <a:t> This is your SkyDrive location </a:t>
            </a:r>
            <a:br>
              <a:rPr lang="en-US">
                <a:solidFill>
                  <a:srgbClr val="000000"/>
                </a:solidFill>
                <a:latin typeface="Segoe"/>
                <a:ea typeface="ＭＳ ゴシック"/>
              </a:rPr>
            </a:br>
            <a:r>
              <a:rPr lang="en-US">
                <a:solidFill>
                  <a:srgbClr val="000000"/>
                </a:solidFill>
                <a:latin typeface="Segoe"/>
                <a:ea typeface="ＭＳ ゴシック"/>
              </a:rPr>
              <a:t>folder and your shared </a:t>
            </a:r>
            <a:br>
              <a:rPr lang="en-US">
                <a:solidFill>
                  <a:srgbClr val="000000"/>
                </a:solidFill>
                <a:latin typeface="Segoe"/>
                <a:ea typeface="ＭＳ ゴシック"/>
              </a:rPr>
            </a:br>
            <a:r>
              <a:rPr lang="en-US">
                <a:solidFill>
                  <a:srgbClr val="000000"/>
                </a:solidFill>
                <a:latin typeface="Segoe"/>
                <a:ea typeface="ＭＳ ゴシック"/>
              </a:rPr>
              <a:t>documents are stored here.</a:t>
            </a:r>
          </a:p>
          <a:p>
            <a:pPr marL="457200" lvl="1" indent="-457200">
              <a:buFont typeface="+mj-lt"/>
              <a:buAutoNum type="arabicPeriod" startAt="12"/>
            </a:pPr>
            <a:endParaRPr lang="en-US"/>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70</a:t>
            </a:fld>
            <a:endParaRPr lang="en-US" dirty="0"/>
          </a:p>
        </p:txBody>
      </p:sp>
      <p:pic>
        <p:nvPicPr>
          <p:cNvPr id="7" name="Picture 6" descr="13-26.png"/>
          <p:cNvPicPr>
            <a:picLocks noChangeAspect="1"/>
          </p:cNvPicPr>
          <p:nvPr/>
        </p:nvPicPr>
        <p:blipFill rotWithShape="1">
          <a:blip r:embed="rId2">
            <a:extLst>
              <a:ext uri="{28A0092B-C50C-407E-A947-70E740481C1C}">
                <a14:useLocalDpi xmlns:a14="http://schemas.microsoft.com/office/drawing/2010/main" val="0"/>
              </a:ext>
            </a:extLst>
          </a:blip>
          <a:srcRect r="47630"/>
          <a:stretch/>
        </p:blipFill>
        <p:spPr>
          <a:xfrm>
            <a:off x="4673601" y="2286000"/>
            <a:ext cx="3742267" cy="3851066"/>
          </a:xfrm>
          <a:prstGeom prst="rect">
            <a:avLst/>
          </a:prstGeom>
        </p:spPr>
      </p:pic>
    </p:spTree>
    <p:extLst>
      <p:ext uri="{BB962C8B-B14F-4D97-AF65-F5344CB8AC3E}">
        <p14:creationId xmlns:p14="http://schemas.microsoft.com/office/powerpoint/2010/main" val="1991525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Share</a:t>
            </a:r>
            <a:r>
              <a:rPr lang="en-US" b="0" i="0" u="none" strike="noStrike" baseline="0" smtClean="0">
                <a:solidFill>
                  <a:srgbClr val="000000"/>
                </a:solidFill>
                <a:latin typeface="Segoe"/>
                <a:ea typeface="ＭＳ ゴシック"/>
              </a:rPr>
              <a:t> screen changes and now you can share the </a:t>
            </a:r>
            <a:r>
              <a:rPr lang="en-US" b="0" i="1" u="none" strike="noStrike" baseline="0" smtClean="0">
                <a:solidFill>
                  <a:srgbClr val="000000"/>
                </a:solidFill>
                <a:latin typeface="Segoe"/>
                <a:ea typeface="ＭＳ ゴシック"/>
              </a:rPr>
              <a:t>Employment Offer 20XX</a:t>
            </a:r>
            <a:r>
              <a:rPr lang="en-US" b="0" i="0" u="none" strike="noStrike" baseline="0" smtClean="0">
                <a:solidFill>
                  <a:srgbClr val="000000"/>
                </a:solidFill>
                <a:latin typeface="Segoe"/>
                <a:ea typeface="ＭＳ ゴシック"/>
              </a:rPr>
              <a:t> letter with anyone by sending them an invite to edit or view the document (below). </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pic>
        <p:nvPicPr>
          <p:cNvPr id="7" name="Picture 6" descr="13-27.png"/>
          <p:cNvPicPr>
            <a:picLocks noChangeAspect="1"/>
          </p:cNvPicPr>
          <p:nvPr/>
        </p:nvPicPr>
        <p:blipFill rotWithShape="1">
          <a:blip r:embed="rId2">
            <a:extLst>
              <a:ext uri="{28A0092B-C50C-407E-A947-70E740481C1C}">
                <a14:useLocalDpi xmlns:a14="http://schemas.microsoft.com/office/drawing/2010/main" val="0"/>
              </a:ext>
            </a:extLst>
          </a:blip>
          <a:srcRect l="1296" t="917" r="2407" b="15513"/>
          <a:stretch/>
        </p:blipFill>
        <p:spPr>
          <a:xfrm>
            <a:off x="1828800" y="2802466"/>
            <a:ext cx="6324600" cy="3326497"/>
          </a:xfrm>
          <a:prstGeom prst="rect">
            <a:avLst/>
          </a:prstGeom>
        </p:spPr>
      </p:pic>
    </p:spTree>
    <p:extLst>
      <p:ext uri="{BB962C8B-B14F-4D97-AF65-F5344CB8AC3E}">
        <p14:creationId xmlns:p14="http://schemas.microsoft.com/office/powerpoint/2010/main" val="3803119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1" rtl="0">
              <a:buFont typeface="+mj-lt"/>
              <a:buAutoNum type="arabicPeriod" startAt="15"/>
            </a:pPr>
            <a:r>
              <a:rPr lang="en-US" sz="2000" b="0" i="0" u="none" strike="noStrike" baseline="0" smtClean="0">
                <a:solidFill>
                  <a:srgbClr val="000000"/>
                </a:solidFill>
                <a:latin typeface="Segoe"/>
                <a:ea typeface="ＭＳ ゴシック"/>
              </a:rPr>
              <a:t>Select someone in class and type his or her </a:t>
            </a:r>
            <a:r>
              <a:rPr lang="en-US" sz="2000" b="1" i="0" u="none" strike="noStrike" baseline="0" smtClean="0">
                <a:solidFill>
                  <a:prstClr val="black"/>
                </a:solidFill>
                <a:latin typeface="Segoe"/>
                <a:ea typeface="ＭＳ ゴシック"/>
              </a:rPr>
              <a:t>[email address]</a:t>
            </a:r>
            <a:r>
              <a:rPr lang="en-US" sz="2000" b="0" i="0" u="none" strike="noStrike" baseline="0" smtClean="0">
                <a:solidFill>
                  <a:srgbClr val="000000"/>
                </a:solidFill>
                <a:latin typeface="Segoe"/>
                <a:ea typeface="ＭＳ ゴシック"/>
              </a:rPr>
              <a:t> along with a short message. You can also practice on your own by creating another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account for yourself.</a:t>
            </a:r>
          </a:p>
          <a:p>
            <a:pPr lvl="1" rtl="0">
              <a:buAutoNum type="arabicPeriod" startAt="15"/>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Share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and an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e-mail is auto-</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matically sent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him or her. </a:t>
            </a:r>
          </a:p>
          <a:p>
            <a:pPr lvl="1">
              <a:buFont typeface="+mj-lt"/>
              <a:buAutoNum type="arabicPeriod" startAt="15"/>
            </a:pPr>
            <a:r>
              <a:rPr lang="en-US" sz="2000">
                <a:latin typeface="Segoe"/>
                <a:ea typeface="ＭＳ ゴシック"/>
              </a:rPr>
              <a:t>When he or she </a:t>
            </a:r>
            <a:br>
              <a:rPr lang="en-US" sz="2000">
                <a:latin typeface="Segoe"/>
                <a:ea typeface="ＭＳ ゴシック"/>
              </a:rPr>
            </a:br>
            <a:r>
              <a:rPr lang="en-US" sz="2000">
                <a:latin typeface="Segoe"/>
                <a:ea typeface="ＭＳ ゴシック"/>
              </a:rPr>
              <a:t>opens the e-mail, a </a:t>
            </a:r>
            <a:br>
              <a:rPr lang="en-US" sz="2000">
                <a:latin typeface="Segoe"/>
                <a:ea typeface="ＭＳ ゴシック"/>
              </a:rPr>
            </a:br>
            <a:r>
              <a:rPr lang="en-US" sz="2000">
                <a:latin typeface="Segoe"/>
                <a:ea typeface="ＭＳ ゴシック"/>
              </a:rPr>
              <a:t>link to the document </a:t>
            </a:r>
            <a:br>
              <a:rPr lang="en-US" sz="2000">
                <a:latin typeface="Segoe"/>
                <a:ea typeface="ＭＳ ゴシック"/>
              </a:rPr>
            </a:br>
            <a:r>
              <a:rPr lang="en-US" sz="2000">
                <a:latin typeface="Segoe"/>
                <a:ea typeface="ＭＳ ゴシック"/>
              </a:rPr>
              <a:t>appears. The docu-</a:t>
            </a:r>
            <a:br>
              <a:rPr lang="en-US" sz="2000">
                <a:latin typeface="Segoe"/>
                <a:ea typeface="ＭＳ ゴシック"/>
              </a:rPr>
            </a:br>
            <a:r>
              <a:rPr lang="en-US" sz="2000">
                <a:latin typeface="Segoe"/>
                <a:ea typeface="ＭＳ ゴシック"/>
              </a:rPr>
              <a:t>ment opens in the Microsoft Word Web App and should resemble the figure above. </a:t>
            </a:r>
          </a:p>
          <a:p>
            <a:pPr lvl="1" rtl="0">
              <a:buAutoNum type="arabicPeriod" startAt="15"/>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13-28.png"/>
          <p:cNvPicPr>
            <a:picLocks noChangeAspect="1"/>
          </p:cNvPicPr>
          <p:nvPr/>
        </p:nvPicPr>
        <p:blipFill rotWithShape="1">
          <a:blip r:embed="rId2">
            <a:extLst>
              <a:ext uri="{28A0092B-C50C-407E-A947-70E740481C1C}">
                <a14:useLocalDpi xmlns:a14="http://schemas.microsoft.com/office/drawing/2010/main" val="0"/>
              </a:ext>
            </a:extLst>
          </a:blip>
          <a:srcRect r="22963"/>
          <a:stretch/>
        </p:blipFill>
        <p:spPr>
          <a:xfrm>
            <a:off x="3886200" y="2133600"/>
            <a:ext cx="4953000" cy="3486294"/>
          </a:xfrm>
          <a:prstGeom prst="rect">
            <a:avLst/>
          </a:prstGeom>
        </p:spPr>
      </p:pic>
    </p:spTree>
    <p:extLst>
      <p:ext uri="{BB962C8B-B14F-4D97-AF65-F5344CB8AC3E}">
        <p14:creationId xmlns:p14="http://schemas.microsoft.com/office/powerpoint/2010/main" val="30091836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SkyDrive</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individual receiving the e-mail should be signed in to the Microsoft account before editing the document.On the left pane is the </a:t>
            </a:r>
            <a:r>
              <a:rPr lang="en-US" b="0" i="1" u="none" strike="noStrike" baseline="0" smtClean="0">
                <a:latin typeface="Segoe"/>
                <a:ea typeface="ＭＳ ゴシック"/>
              </a:rPr>
              <a:t>Get a Sharing Link</a:t>
            </a:r>
            <a:r>
              <a:rPr lang="en-US" b="0" i="1" u="none" strike="noStrike" baseline="0" smtClean="0">
                <a:latin typeface="Times New Roman"/>
                <a:ea typeface="ＭＳ ゴシック"/>
              </a:rPr>
              <a:t>.</a:t>
            </a:r>
          </a:p>
          <a:p>
            <a:pPr lvl="0" rtl="0"/>
            <a:r>
              <a:rPr lang="en-US" b="0" i="0" u="none" strike="noStrike" baseline="0" smtClean="0">
                <a:latin typeface="Segoe"/>
                <a:ea typeface="ＭＳ ゴシック"/>
              </a:rPr>
              <a:t>This is good for large groups of people or when you don’t know an e-mail address, you can create a link for viewing or editing.</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3564620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Internet Fax</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0" rtl="0"/>
            <a:r>
              <a:rPr lang="en-US" b="0" i="0" u="none" strike="noStrike" baseline="0" smtClean="0">
                <a:latin typeface="Segoe"/>
                <a:ea typeface="ＭＳ ゴシック"/>
              </a:rPr>
              <a:t>The Internet Fax is an alternative to having a fax machine because you use your computer to send files via the web. By default the Windows Fax feature is disabled and it must be installed before sending documents via Internet fax. A utility is built into Windows to use the Windows Fax and Scan utility.</a:t>
            </a:r>
          </a:p>
          <a:p>
            <a:pPr lvl="1" rtl="0"/>
            <a:r>
              <a:rPr lang="en-US" b="0" i="0" u="none" strike="noStrike" baseline="0" smtClean="0">
                <a:solidFill>
                  <a:srgbClr val="000000"/>
                </a:solidFill>
                <a:latin typeface="Segoe"/>
                <a:ea typeface="ＭＳ ゴシック"/>
              </a:rPr>
              <a:t>Open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Share</a:t>
            </a:r>
            <a:r>
              <a:rPr lang="en-US" b="0" i="0" u="none" strike="noStrike" baseline="0" smtClean="0">
                <a:solidFill>
                  <a:srgbClr val="000000"/>
                </a:solidFill>
                <a:latin typeface="Segoe"/>
                <a:ea typeface="ＭＳ ゴシック"/>
              </a:rPr>
              <a:t>, and then click </a:t>
            </a:r>
            <a:r>
              <a:rPr lang="en-US" b="1" i="0" u="none" strike="noStrike" baseline="0" smtClean="0">
                <a:solidFill>
                  <a:prstClr val="black"/>
                </a:solidFill>
                <a:latin typeface="Segoe"/>
                <a:ea typeface="ＭＳ ゴシック"/>
              </a:rPr>
              <a:t>Email</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On the right side, click </a:t>
            </a:r>
            <a:r>
              <a:rPr lang="en-US" b="1" i="0" u="none" strike="noStrike" baseline="0" smtClean="0">
                <a:solidFill>
                  <a:prstClr val="black"/>
                </a:solidFill>
                <a:latin typeface="Segoe"/>
                <a:ea typeface="ＭＳ ゴシック"/>
              </a:rPr>
              <a:t>Send as Internet Fax</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5378304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via Internet Fax</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A prompt appears stating</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0" i="1" u="none" strike="noStrike" baseline="0" smtClean="0">
                <a:latin typeface="Segoe"/>
                <a:ea typeface="ＭＳ ゴシック"/>
              </a:rPr>
              <a:t>To </a:t>
            </a:r>
            <a:br>
              <a:rPr lang="en-US" sz="2000" b="0" i="1" u="none" strike="noStrike" baseline="0" smtClean="0">
                <a:latin typeface="Segoe"/>
                <a:ea typeface="ＭＳ ゴシック"/>
              </a:rPr>
            </a:br>
            <a:r>
              <a:rPr lang="en-US" sz="2000" b="0" i="1" u="none" strike="noStrike" baseline="0" smtClean="0">
                <a:latin typeface="Segoe"/>
                <a:ea typeface="ＭＳ ゴシック"/>
              </a:rPr>
              <a:t>use Fax Services to send your </a:t>
            </a:r>
            <a:br>
              <a:rPr lang="en-US" sz="2000" b="0" i="1" u="none" strike="noStrike" baseline="0" smtClean="0">
                <a:latin typeface="Segoe"/>
                <a:ea typeface="ＭＳ ゴシック"/>
              </a:rPr>
            </a:br>
            <a:r>
              <a:rPr lang="en-US" sz="2000" b="0" i="1" u="none" strike="noStrike" baseline="0" smtClean="0">
                <a:latin typeface="Segoe"/>
                <a:ea typeface="ＭＳ ゴシック"/>
              </a:rPr>
              <a:t>fax, you must sign up with a </a:t>
            </a:r>
            <a:br>
              <a:rPr lang="en-US" sz="2000" b="0" i="1" u="none" strike="noStrike" baseline="0" smtClean="0">
                <a:latin typeface="Segoe"/>
                <a:ea typeface="ＭＳ ゴシック"/>
              </a:rPr>
            </a:br>
            <a:r>
              <a:rPr lang="en-US" sz="2000" b="0" i="1" u="none" strike="noStrike" baseline="0" smtClean="0">
                <a:latin typeface="Segoe"/>
                <a:ea typeface="ＭＳ ゴシック"/>
              </a:rPr>
              <a:t>fax service provider</a:t>
            </a:r>
            <a:r>
              <a:rPr lang="en-US" sz="2000" b="0" i="0" u="none" strike="noStrike" baseline="0" smtClean="0">
                <a:latin typeface="Segoe"/>
                <a:ea typeface="ＭＳ ゴシック"/>
              </a:rPr>
              <a:t>. If you </a:t>
            </a:r>
            <a:br>
              <a:rPr lang="en-US" sz="2000" b="0" i="0" u="none" strike="noStrike" baseline="0" smtClean="0">
                <a:latin typeface="Segoe"/>
                <a:ea typeface="ＭＳ ゴシック"/>
              </a:rPr>
            </a:br>
            <a:r>
              <a:rPr lang="en-US" sz="2000" b="0" i="0" u="none" strike="noStrike" baseline="0" smtClean="0">
                <a:latin typeface="Segoe"/>
                <a:ea typeface="ＭＳ ゴシック"/>
              </a:rPr>
              <a:t>click OK, your web browser </a:t>
            </a:r>
            <a:br>
              <a:rPr lang="en-US" sz="2000" b="0" i="0" u="none" strike="noStrike" baseline="0" smtClean="0">
                <a:latin typeface="Segoe"/>
                <a:ea typeface="ＭＳ ゴシック"/>
              </a:rPr>
            </a:br>
            <a:r>
              <a:rPr lang="en-US" sz="2000" b="0" i="0" u="none" strike="noStrike" baseline="0" smtClean="0">
                <a:latin typeface="Segoe"/>
                <a:ea typeface="ＭＳ ゴシック"/>
              </a:rPr>
              <a:t>opens and you choose a </a:t>
            </a:r>
            <a:br>
              <a:rPr lang="en-US" sz="2000" b="0" i="0" u="none" strike="noStrike" baseline="0" smtClean="0">
                <a:latin typeface="Segoe"/>
                <a:ea typeface="ＭＳ ゴシック"/>
              </a:rPr>
            </a:br>
            <a:r>
              <a:rPr lang="en-US" sz="2000" b="0" i="0" u="none" strike="noStrike" baseline="0" smtClean="0">
                <a:latin typeface="Segoe"/>
                <a:ea typeface="ＭＳ ゴシック"/>
              </a:rPr>
              <a:t>provider. Your screen </a:t>
            </a:r>
            <a:br>
              <a:rPr lang="en-US" sz="2000" b="0" i="0" u="none" strike="noStrike" baseline="0" smtClean="0">
                <a:latin typeface="Segoe"/>
                <a:ea typeface="ＭＳ ゴシック"/>
              </a:rPr>
            </a:br>
            <a:r>
              <a:rPr lang="en-US" sz="2000" b="0" i="0" u="none" strike="noStrike" baseline="0" smtClean="0">
                <a:latin typeface="Segoe"/>
                <a:ea typeface="ＭＳ ゴシック"/>
              </a:rPr>
              <a:t>resembles the figure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Typically, each fax service </a:t>
            </a:r>
            <a:br>
              <a:rPr lang="en-US" sz="2000" b="0" i="0" u="none" strike="noStrike" baseline="0" smtClean="0">
                <a:latin typeface="Segoe"/>
                <a:ea typeface="ＭＳ ゴシック"/>
              </a:rPr>
            </a:br>
            <a:r>
              <a:rPr lang="en-US" sz="2000" b="0" i="0" u="none" strike="noStrike" baseline="0" smtClean="0">
                <a:latin typeface="Segoe"/>
                <a:ea typeface="ＭＳ ゴシック"/>
              </a:rPr>
              <a:t>provider charges a fee for its </a:t>
            </a:r>
            <a:br>
              <a:rPr lang="en-US" sz="2000" b="0" i="0" u="none" strike="noStrike" baseline="0" smtClean="0">
                <a:latin typeface="Segoe"/>
                <a:ea typeface="ＭＳ ゴシック"/>
              </a:rPr>
            </a:br>
            <a:r>
              <a:rPr lang="en-US" sz="2000" b="0" i="0" u="none" strike="noStrike" baseline="0" smtClean="0">
                <a:latin typeface="Segoe"/>
                <a:ea typeface="ＭＳ ゴシック"/>
              </a:rPr>
              <a:t>services. Check with your </a:t>
            </a:r>
            <a:br>
              <a:rPr lang="en-US" sz="2000" b="0" i="0" u="none" strike="noStrike" baseline="0" smtClean="0">
                <a:latin typeface="Segoe"/>
                <a:ea typeface="ＭＳ ゴシック"/>
              </a:rPr>
            </a:br>
            <a:r>
              <a:rPr lang="en-US" sz="2000" b="0" i="0" u="none" strike="noStrike" baseline="0" smtClean="0">
                <a:latin typeface="Segoe"/>
                <a:ea typeface="ＭＳ ゴシック"/>
              </a:rPr>
              <a:t>instructor to see whether the </a:t>
            </a:r>
            <a:br>
              <a:rPr lang="en-US" sz="2000" b="0" i="0" u="none" strike="noStrike" baseline="0" smtClean="0">
                <a:latin typeface="Segoe"/>
                <a:ea typeface="ＭＳ ゴシック"/>
              </a:rPr>
            </a:br>
            <a:r>
              <a:rPr lang="en-US" sz="2000" b="0" i="0" u="none" strike="noStrike" baseline="0" smtClean="0">
                <a:latin typeface="Segoe"/>
                <a:ea typeface="ＭＳ ゴシック"/>
              </a:rPr>
              <a:t>services are available.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13-29.png"/>
          <p:cNvPicPr>
            <a:picLocks noChangeAspect="1"/>
          </p:cNvPicPr>
          <p:nvPr/>
        </p:nvPicPr>
        <p:blipFill rotWithShape="1">
          <a:blip r:embed="rId2">
            <a:extLst>
              <a:ext uri="{28A0092B-C50C-407E-A947-70E740481C1C}">
                <a14:useLocalDpi xmlns:a14="http://schemas.microsoft.com/office/drawing/2010/main" val="0"/>
              </a:ext>
            </a:extLst>
          </a:blip>
          <a:srcRect l="92" t="1713" r="47963" b="-1713"/>
          <a:stretch/>
        </p:blipFill>
        <p:spPr>
          <a:xfrm>
            <a:off x="4258732" y="1600201"/>
            <a:ext cx="4377267" cy="4556130"/>
          </a:xfrm>
          <a:prstGeom prst="rect">
            <a:avLst/>
          </a:prstGeom>
        </p:spPr>
      </p:pic>
    </p:spTree>
    <p:extLst>
      <p:ext uri="{BB962C8B-B14F-4D97-AF65-F5344CB8AC3E}">
        <p14:creationId xmlns:p14="http://schemas.microsoft.com/office/powerpoint/2010/main" val="41983073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Send Documents via Internet Fax</a:t>
            </a:r>
            <a:endParaRPr lang="en-US"/>
          </a:p>
        </p:txBody>
      </p:sp>
      <p:sp>
        <p:nvSpPr>
          <p:cNvPr id="3" name="Content Placeholder 2"/>
          <p:cNvSpPr>
            <a:spLocks noGrp="1"/>
          </p:cNvSpPr>
          <p:nvPr>
            <p:ph idx="1"/>
          </p:nvPr>
        </p:nvSpPr>
        <p:spPr/>
        <p:txBody>
          <a:bodyPr/>
          <a:lstStyle/>
          <a:p>
            <a:pPr lvl="1">
              <a:buFont typeface="+mj-lt"/>
              <a:buAutoNum type="arabicPeriod" startAt="3"/>
            </a:pPr>
            <a:r>
              <a:rPr lang="en-US">
                <a:solidFill>
                  <a:srgbClr val="000000"/>
                </a:solidFill>
                <a:latin typeface="Segoe"/>
                <a:ea typeface="ＭＳ ゴシック"/>
              </a:rPr>
              <a:t>After a fax service provider is selected and an account is set up, a New Fax window opens with the current document attached. You would complete the fax form and send.</a:t>
            </a:r>
          </a:p>
          <a:p>
            <a:pPr lvl="1">
              <a:buAutoNum type="arabicPeriod" startAt="3"/>
            </a:pPr>
            <a:r>
              <a:rPr lang="en-US">
                <a:solidFill>
                  <a:prstClr val="black"/>
                </a:solidFill>
                <a:latin typeface="Segoe"/>
                <a:ea typeface="ＭＳ ゴシック"/>
              </a:rPr>
              <a:t> </a:t>
            </a:r>
            <a:r>
              <a:rPr lang="en-US" b="1">
                <a:solidFill>
                  <a:prstClr val="black"/>
                </a:solidFill>
                <a:latin typeface="Segoe"/>
                <a:ea typeface="ＭＳ ゴシック"/>
              </a:rPr>
              <a:t>EXIT</a:t>
            </a:r>
            <a:r>
              <a:rPr lang="en-US">
                <a:solidFill>
                  <a:srgbClr val="000000"/>
                </a:solidFill>
                <a:latin typeface="Segoe"/>
                <a:ea typeface="ＭＳ ゴシック"/>
              </a:rPr>
              <a:t> the Internet.</a:t>
            </a:r>
          </a:p>
          <a:p>
            <a:pPr lvl="0"/>
            <a:r>
              <a:rPr lang="en-US" b="1">
                <a:latin typeface="Segoe"/>
                <a:ea typeface="ＭＳ ゴシック"/>
              </a:rPr>
              <a:t>PAUSE. LEAVE</a:t>
            </a:r>
            <a:r>
              <a:rPr lang="en-US">
                <a:latin typeface="Segoe"/>
                <a:ea typeface="ＭＳ ゴシック"/>
              </a:rPr>
              <a:t> the document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2236225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Send Documents as PDF or XPS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Open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Share</a:t>
            </a:r>
            <a:r>
              <a:rPr lang="en-US" b="0" i="0" u="none" strike="noStrike" baseline="0" smtClean="0">
                <a:solidFill>
                  <a:srgbClr val="000000"/>
                </a:solidFill>
                <a:latin typeface="Segoe"/>
                <a:ea typeface="ＭＳ ゴシック"/>
              </a:rPr>
              <a:t>, and then click </a:t>
            </a:r>
            <a:r>
              <a:rPr lang="en-US" b="1" i="0" u="none" strike="noStrike" baseline="0" smtClean="0">
                <a:solidFill>
                  <a:prstClr val="black"/>
                </a:solidFill>
                <a:latin typeface="Segoe"/>
                <a:ea typeface="ＭＳ ゴシック"/>
              </a:rPr>
              <a:t>Email</a:t>
            </a:r>
            <a:r>
              <a:rPr lang="en-US" b="0" i="0" u="none" strike="noStrike" baseline="0" smtClean="0">
                <a:solidFill>
                  <a:srgbClr val="000000"/>
                </a:solidFill>
                <a:latin typeface="Segoe"/>
                <a:ea typeface="ＭＳ ゴシック"/>
              </a:rPr>
              <a:t>. </a:t>
            </a:r>
          </a:p>
          <a:p>
            <a:pPr lvl="1" rtl="0"/>
            <a:r>
              <a:rPr lang="en-US" b="0" i="0" u="none" strike="noStrike" baseline="0" smtClean="0">
                <a:solidFill>
                  <a:srgbClr val="000000"/>
                </a:solidFill>
                <a:latin typeface="Segoe"/>
                <a:ea typeface="ＭＳ ゴシック"/>
              </a:rPr>
              <a:t>Under </a:t>
            </a:r>
            <a:r>
              <a:rPr lang="en-US" b="0" i="1" u="none" strike="noStrike" baseline="0" smtClean="0">
                <a:solidFill>
                  <a:srgbClr val="000000"/>
                </a:solidFill>
                <a:latin typeface="Segoe"/>
                <a:ea typeface="ＭＳ ゴシック"/>
              </a:rPr>
              <a:t>Email</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Send as PDF</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The Word document automatically saves as a PDF file and the e-mail message screen opens. Type an </a:t>
            </a:r>
            <a:r>
              <a:rPr lang="en-US" b="1" i="0" u="none" strike="noStrike" baseline="0" smtClean="0">
                <a:solidFill>
                  <a:prstClr val="black"/>
                </a:solidFill>
                <a:latin typeface="Segoe"/>
                <a:ea typeface="ＭＳ ゴシック"/>
              </a:rPr>
              <a:t>[email address] </a:t>
            </a:r>
            <a:r>
              <a:rPr lang="en-US" b="0" i="0" u="none" strike="noStrike" baseline="0" smtClean="0">
                <a:solidFill>
                  <a:srgbClr val="000000"/>
                </a:solidFill>
                <a:latin typeface="Segoe"/>
                <a:ea typeface="ＭＳ ゴシック"/>
              </a:rPr>
              <a:t>and short message, and then click the </a:t>
            </a:r>
            <a:r>
              <a:rPr lang="en-US" b="1" i="0" u="none" strike="noStrike" baseline="0" smtClean="0">
                <a:solidFill>
                  <a:prstClr val="black"/>
                </a:solidFill>
                <a:latin typeface="Segoe"/>
                <a:ea typeface="ＭＳ ゴシック"/>
              </a:rPr>
              <a:t>Send </a:t>
            </a:r>
            <a:r>
              <a:rPr lang="en-US" b="0" i="0" u="none" strike="noStrike" baseline="0" smtClean="0">
                <a:solidFill>
                  <a:srgbClr val="000000"/>
                </a:solidFill>
                <a:latin typeface="Segoe"/>
                <a:ea typeface="ＭＳ ゴシック"/>
              </a:rPr>
              <a:t>button. The PDF document is shown in the e-mail message as an attachment. You can also send the document as an XPS by following the steps and selecting </a:t>
            </a:r>
            <a:r>
              <a:rPr lang="en-US" b="1" i="0" u="none" strike="noStrike" baseline="0" smtClean="0">
                <a:solidFill>
                  <a:prstClr val="black"/>
                </a:solidFill>
                <a:latin typeface="Segoe"/>
                <a:ea typeface="ＭＳ ゴシック"/>
              </a:rPr>
              <a:t>Send as XPS</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29890665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Post to Social Networks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0" rtl="0"/>
            <a:r>
              <a:rPr lang="en-US" b="0" i="0" u="none" strike="noStrike" baseline="0" smtClean="0">
                <a:latin typeface="Segoe"/>
                <a:ea typeface="ＭＳ ゴシック"/>
              </a:rPr>
              <a:t>You should already be signed in to your Microsoft account.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Account</a:t>
            </a:r>
            <a:r>
              <a:rPr lang="en-US" b="0" i="0" u="none" strike="noStrike" baseline="0" smtClean="0">
                <a:solidFill>
                  <a:srgbClr val="000000"/>
                </a:solidFill>
                <a:latin typeface="Segoe"/>
                <a:ea typeface="ＭＳ ゴシック"/>
              </a:rPr>
              <a:t> screen, select </a:t>
            </a:r>
            <a:r>
              <a:rPr lang="en-US" b="1" i="0" u="none" strike="noStrike" baseline="0" smtClean="0">
                <a:solidFill>
                  <a:prstClr val="black"/>
                </a:solidFill>
                <a:latin typeface="Segoe"/>
                <a:ea typeface="ＭＳ ゴシック"/>
              </a:rPr>
              <a:t>add a service</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and</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Facebook</a:t>
            </a:r>
            <a:r>
              <a:rPr lang="en-US" b="0" i="0" u="none" strike="noStrike" baseline="0" smtClean="0">
                <a:solidFill>
                  <a:srgbClr val="000000"/>
                </a:solidFill>
                <a:latin typeface="Segoe"/>
                <a:ea typeface="ＭＳ ゴシック"/>
              </a:rPr>
              <a:t>. </a:t>
            </a:r>
          </a:p>
          <a:p>
            <a:pPr lvl="1" rtl="0"/>
            <a:r>
              <a:rPr lang="en-US" b="0" i="0" u="none" strike="noStrike" baseline="0" smtClean="0">
                <a:solidFill>
                  <a:srgbClr val="000000"/>
                </a:solidFill>
                <a:latin typeface="Segoe"/>
                <a:ea typeface="ＭＳ ゴシック"/>
              </a:rPr>
              <a:t>When you click </a:t>
            </a:r>
            <a:r>
              <a:rPr lang="en-US" b="1" i="0" u="none" strike="noStrike" baseline="0" smtClean="0">
                <a:solidFill>
                  <a:prstClr val="black"/>
                </a:solidFill>
                <a:latin typeface="Segoe"/>
                <a:ea typeface="ＭＳ ゴシック"/>
              </a:rPr>
              <a:t>Connect</a:t>
            </a:r>
            <a:r>
              <a:rPr lang="en-US" b="0" i="0" u="none" strike="noStrike" baseline="0" smtClean="0">
                <a:solidFill>
                  <a:srgbClr val="000000"/>
                </a:solidFill>
                <a:latin typeface="Segoe"/>
                <a:ea typeface="ＭＳ ゴシック"/>
              </a:rPr>
              <a:t>, the Facebook login screen opens. </a:t>
            </a:r>
          </a:p>
          <a:p>
            <a:pPr lvl="1" rtl="0"/>
            <a:r>
              <a:rPr lang="en-US" b="0" i="0" u="none" strike="noStrike" baseline="0" smtClean="0">
                <a:solidFill>
                  <a:srgbClr val="000000"/>
                </a:solidFill>
                <a:latin typeface="Segoe"/>
                <a:ea typeface="ＭＳ ゴシック"/>
              </a:rPr>
              <a:t>Once you are connected, you are ready to share documents and photos. There will be additional steps to follow to upload your documents and photos to your Facebook profile.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7080036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0" rtl="0"/>
            <a:r>
              <a:rPr lang="en-US" b="0" i="0" u="none" strike="noStrike" baseline="0" smtClean="0">
                <a:latin typeface="Segoe"/>
                <a:ea typeface="ＭＳ ゴシック"/>
              </a:rPr>
              <a:t>Sharing a Word document by using the Present Online feature is easy because there is no setup. </a:t>
            </a:r>
          </a:p>
          <a:p>
            <a:pPr lvl="0" rtl="0"/>
            <a:r>
              <a:rPr lang="en-US" b="0" i="0" u="none" strike="noStrike" baseline="0" smtClean="0">
                <a:latin typeface="Segoe"/>
                <a:ea typeface="ＭＳ ゴシック"/>
              </a:rPr>
              <a:t>The Present Online feature allows you to create a link to your document and present to others even if they do not have Word installed on their computer. </a:t>
            </a:r>
          </a:p>
          <a:p>
            <a:pPr lvl="0" rtl="0"/>
            <a:r>
              <a:rPr lang="en-US" b="0" i="0" u="none" strike="noStrike" baseline="0" smtClean="0">
                <a:latin typeface="Segoe"/>
                <a:ea typeface="ＭＳ ゴシック"/>
              </a:rPr>
              <a:t>The link that you create will open in a browser. In this exercise, a link will be created to share with others to view your document in a web browser.</a:t>
            </a:r>
          </a:p>
          <a:p>
            <a:pPr lvl="0" rtl="0"/>
            <a:r>
              <a:rPr lang="en-US" b="0" i="0" u="none" strike="noStrike" baseline="0" smtClean="0">
                <a:latin typeface="Segoe"/>
                <a:ea typeface="ＭＳ ゴシック"/>
              </a:rPr>
              <a:t>To use this feature, you must have a Microsoft account to start the online presentation.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1310807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an Access Password for a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The Password prompt opens again, but this time you reenter the same password to allow for modifications. Only those individuals who are provided this password will be allowed to edit the document (below).</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581400"/>
            <a:ext cx="3848100" cy="1841500"/>
          </a:xfrm>
          <a:prstGeom prst="rect">
            <a:avLst/>
          </a:prstGeom>
        </p:spPr>
      </p:pic>
    </p:spTree>
    <p:extLst>
      <p:ext uri="{BB962C8B-B14F-4D97-AF65-F5344CB8AC3E}">
        <p14:creationId xmlns:p14="http://schemas.microsoft.com/office/powerpoint/2010/main" val="42338821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In Backstage, select the </a:t>
            </a:r>
            <a:r>
              <a:rPr lang="en-US" b="1" i="0" u="none" strike="noStrike" baseline="0" smtClean="0">
                <a:solidFill>
                  <a:prstClr val="black"/>
                </a:solidFill>
                <a:latin typeface="Segoe"/>
                <a:ea typeface="ＭＳ ゴシック"/>
              </a:rPr>
              <a:t>Share </a:t>
            </a:r>
            <a:r>
              <a:rPr lang="en-US" b="0" i="0" u="none" strike="noStrike" baseline="0" smtClean="0">
                <a:solidFill>
                  <a:srgbClr val="000000"/>
                </a:solidFill>
                <a:latin typeface="Segoe"/>
                <a:ea typeface="ＭＳ ゴシック"/>
              </a:rPr>
              <a:t>group.</a:t>
            </a:r>
          </a:p>
          <a:p>
            <a:pPr lvl="1" rtl="0"/>
            <a:r>
              <a:rPr lang="en-US" b="0" i="0" u="none" strike="noStrike" baseline="0" smtClean="0">
                <a:solidFill>
                  <a:srgbClr val="000000"/>
                </a:solidFill>
                <a:latin typeface="Segoe"/>
                <a:ea typeface="ＭＳ ゴシック"/>
              </a:rPr>
              <a:t>Clicking the </a:t>
            </a:r>
            <a:r>
              <a:rPr lang="en-US" b="1" i="0" u="none" strike="noStrike" baseline="0" smtClean="0">
                <a:solidFill>
                  <a:prstClr val="black"/>
                </a:solidFill>
                <a:latin typeface="Segoe"/>
                <a:ea typeface="ＭＳ ゴシック"/>
              </a:rPr>
              <a:t>Present Online </a:t>
            </a:r>
            <a:r>
              <a:rPr lang="en-US" b="0" i="0" u="none" strike="noStrike" baseline="0" smtClean="0">
                <a:solidFill>
                  <a:srgbClr val="000000"/>
                </a:solidFill>
                <a:latin typeface="Segoe"/>
                <a:ea typeface="ＭＳ ゴシック"/>
              </a:rPr>
              <a:t>button means you agree to the terms. Read the </a:t>
            </a:r>
            <a:r>
              <a:rPr lang="en-US" b="0" i="1" u="none" strike="noStrike" baseline="0" smtClean="0">
                <a:solidFill>
                  <a:srgbClr val="000000"/>
                </a:solidFill>
                <a:latin typeface="Segoe"/>
                <a:ea typeface="ＭＳ ゴシック"/>
              </a:rPr>
              <a:t>Service Agreement</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Add a check mark by </a:t>
            </a:r>
            <a:r>
              <a:rPr lang="en-US" b="1" i="0" u="none" strike="noStrike" baseline="0" smtClean="0">
                <a:solidFill>
                  <a:prstClr val="black"/>
                </a:solidFill>
                <a:latin typeface="Segoe"/>
                <a:ea typeface="ＭＳ ゴシック"/>
              </a:rPr>
              <a:t>Enable remote viewers to download the document</a:t>
            </a:r>
            <a:r>
              <a:rPr lang="en-US" b="0" i="1"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4216049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Present Online</a:t>
            </a:r>
            <a:endParaRPr lang="en-US"/>
          </a:p>
        </p:txBody>
      </p:sp>
      <p:sp>
        <p:nvSpPr>
          <p:cNvPr id="3" name="Content Placeholder 2"/>
          <p:cNvSpPr>
            <a:spLocks noGrp="1"/>
          </p:cNvSpPr>
          <p:nvPr>
            <p:ph idx="1"/>
          </p:nvPr>
        </p:nvSpPr>
        <p:spPr/>
        <p:txBody>
          <a:bodyPr/>
          <a:lstStyle/>
          <a:p>
            <a:pPr marL="457200" lvl="1" indent="-457200">
              <a:buFont typeface="+mj-lt"/>
              <a:buAutoNum type="arabicPeriod" startAt="4"/>
            </a:pPr>
            <a:r>
              <a:rPr lang="en-US">
                <a:solidFill>
                  <a:srgbClr val="000000"/>
                </a:solidFill>
                <a:latin typeface="Segoe"/>
                <a:ea typeface="ＭＳ ゴシック"/>
              </a:rPr>
              <a:t>After agreeing to the agreement, click </a:t>
            </a:r>
            <a:r>
              <a:rPr lang="en-US" b="1">
                <a:solidFill>
                  <a:prstClr val="black"/>
                </a:solidFill>
                <a:latin typeface="Segoe"/>
                <a:ea typeface="ＭＳ ゴシック"/>
              </a:rPr>
              <a:t>Present Online</a:t>
            </a:r>
            <a:r>
              <a:rPr lang="en-US">
                <a:solidFill>
                  <a:srgbClr val="000000"/>
                </a:solidFill>
                <a:latin typeface="Segoe"/>
                <a:ea typeface="ＭＳ ゴシック"/>
              </a:rPr>
              <a:t> to begin connecting to </a:t>
            </a:r>
            <a:r>
              <a:rPr lang="en-US" i="1">
                <a:solidFill>
                  <a:srgbClr val="000000"/>
                </a:solidFill>
                <a:latin typeface="Segoe"/>
                <a:ea typeface="ＭＳ ゴシック"/>
              </a:rPr>
              <a:t>Office Presentation Services</a:t>
            </a:r>
            <a:r>
              <a:rPr lang="en-US">
                <a:solidFill>
                  <a:srgbClr val="000000"/>
                </a:solidFill>
                <a:latin typeface="Segoe"/>
                <a:ea typeface="ＭＳ ゴシック"/>
              </a:rPr>
              <a:t> (see below). You have two options available on how to present. You can select </a:t>
            </a:r>
            <a:r>
              <a:rPr lang="en-US" i="1">
                <a:solidFill>
                  <a:srgbClr val="000000"/>
                </a:solidFill>
                <a:latin typeface="Segoe"/>
                <a:ea typeface="ＭＳ ゴシック"/>
              </a:rPr>
              <a:t>Copy Link</a:t>
            </a:r>
            <a:r>
              <a:rPr lang="en-US">
                <a:solidFill>
                  <a:srgbClr val="000000"/>
                </a:solidFill>
                <a:latin typeface="Segoe"/>
                <a:ea typeface="ＭＳ ゴシック"/>
              </a:rPr>
              <a:t> or </a:t>
            </a:r>
            <a:r>
              <a:rPr lang="en-US" i="1">
                <a:solidFill>
                  <a:srgbClr val="000000"/>
                </a:solidFill>
                <a:latin typeface="Segoe"/>
                <a:ea typeface="ＭＳ ゴシック"/>
              </a:rPr>
              <a:t>Send in Email</a:t>
            </a:r>
            <a:r>
              <a:rPr lang="en-US">
                <a:solidFill>
                  <a:srgbClr val="000000"/>
                </a:solidFill>
                <a:latin typeface="Segoe"/>
                <a:ea typeface="ＭＳ ゴシック"/>
              </a:rPr>
              <a:t>—send an invitation that links to your presentation.</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81</a:t>
            </a:fld>
            <a:endParaRPr lang="en-US" dirty="0"/>
          </a:p>
        </p:txBody>
      </p:sp>
      <p:pic>
        <p:nvPicPr>
          <p:cNvPr id="7" name="Picture 6" descr="1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6959600" cy="2654300"/>
          </a:xfrm>
          <a:prstGeom prst="rect">
            <a:avLst/>
          </a:prstGeom>
        </p:spPr>
      </p:pic>
    </p:spTree>
    <p:extLst>
      <p:ext uri="{BB962C8B-B14F-4D97-AF65-F5344CB8AC3E}">
        <p14:creationId xmlns:p14="http://schemas.microsoft.com/office/powerpoint/2010/main" val="4227450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Start Presentation</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Your screen should match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figure at right. You can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send invitations and invite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others to view your pre-</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sentation and if you need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edit the document,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can do so in the same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screen.</a:t>
            </a:r>
          </a:p>
          <a:p>
            <a:pPr lvl="1" rtl="0">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End Online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Presentation</a:t>
            </a:r>
            <a:r>
              <a:rPr lang="en-US" sz="2000" b="0" i="0" u="none" strike="noStrike" baseline="0" smtClean="0">
                <a:solidFill>
                  <a:srgbClr val="000000"/>
                </a:solidFill>
                <a:latin typeface="Segoe"/>
                <a:ea typeface="ＭＳ ゴシック"/>
              </a:rPr>
              <a:t>. A warning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prompt appears and states,</a:t>
            </a:r>
            <a:r>
              <a:rPr lang="en-US" sz="2000" b="0" i="1" u="none" strike="noStrike" baseline="0" smtClean="0">
                <a:solidFill>
                  <a:srgbClr val="000000"/>
                </a:solidFill>
                <a:latin typeface="Segoe"/>
                <a:ea typeface="ＭＳ ゴシック"/>
              </a:rPr>
              <a:t> All people will be disconnected if you continue. Do you want to end this online presentation?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pic>
        <p:nvPicPr>
          <p:cNvPr id="7" name="Picture 6" descr="13-31.png"/>
          <p:cNvPicPr>
            <a:picLocks noChangeAspect="1"/>
          </p:cNvPicPr>
          <p:nvPr/>
        </p:nvPicPr>
        <p:blipFill rotWithShape="1">
          <a:blip r:embed="rId2">
            <a:extLst>
              <a:ext uri="{28A0092B-C50C-407E-A947-70E740481C1C}">
                <a14:useLocalDpi xmlns:a14="http://schemas.microsoft.com/office/drawing/2010/main" val="0"/>
              </a:ext>
            </a:extLst>
          </a:blip>
          <a:srcRect t="-4592" r="33426" b="4592"/>
          <a:stretch/>
        </p:blipFill>
        <p:spPr>
          <a:xfrm>
            <a:off x="4572000" y="1371600"/>
            <a:ext cx="4027099" cy="3293533"/>
          </a:xfrm>
          <a:prstGeom prst="rect">
            <a:avLst/>
          </a:prstGeom>
        </p:spPr>
      </p:pic>
    </p:spTree>
    <p:extLst>
      <p:ext uri="{BB962C8B-B14F-4D97-AF65-F5344CB8AC3E}">
        <p14:creationId xmlns:p14="http://schemas.microsoft.com/office/powerpoint/2010/main" val="14249899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End Online Presentation</a:t>
            </a:r>
            <a:r>
              <a:rPr lang="en-US" b="0" i="1" u="none" strike="noStrike" baseline="0" smtClean="0">
                <a:solidFill>
                  <a:srgbClr val="000000"/>
                </a:solidFill>
                <a:latin typeface="Times New Roman"/>
                <a:ea typeface="ＭＳ ゴシック"/>
              </a:rPr>
              <a:t>.</a:t>
            </a:r>
          </a:p>
          <a:p>
            <a:pPr lvl="1" rtl="0">
              <a:buAutoNum type="arabicPeriod" startAt="7"/>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 When you close the file, you will be prompted to save, and then the file will be saved to your SkyDrive account.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382947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 screen.</a:t>
            </a:r>
          </a:p>
          <a:p>
            <a:pPr lvl="0" rtl="0"/>
            <a:r>
              <a:rPr lang="en-US" b="0" i="0" u="none" strike="noStrike" baseline="0" smtClean="0">
                <a:latin typeface="Segoe"/>
                <a:ea typeface="ＭＳ ゴシック"/>
              </a:rPr>
              <a:t>You can publish a Word document as a blog post, use a blog template, or create a new blog. </a:t>
            </a:r>
          </a:p>
          <a:p>
            <a:pPr lvl="0" rtl="0"/>
            <a:r>
              <a:rPr lang="en-US" b="0" i="0" u="none" strike="noStrike" baseline="0" smtClean="0">
                <a:latin typeface="Segoe"/>
                <a:ea typeface="ＭＳ ゴシック"/>
              </a:rPr>
              <a:t>Before you can publish, you need to register for your own blog space. </a:t>
            </a:r>
          </a:p>
          <a:p>
            <a:pPr lvl="0" rtl="0"/>
            <a:r>
              <a:rPr lang="en-US" b="0" i="0" u="none" strike="noStrike" baseline="0" smtClean="0">
                <a:latin typeface="Segoe"/>
                <a:ea typeface="ＭＳ ゴシック"/>
              </a:rPr>
              <a:t>You will use WordPress as your blog service provider. Create your own space at </a:t>
            </a:r>
            <a:r>
              <a:rPr lang="en-US" b="0" i="1" u="none" strike="noStrike" baseline="0" smtClean="0">
                <a:latin typeface="Segoe"/>
                <a:ea typeface="ＭＳ ゴシック"/>
              </a:rPr>
              <a:t>wordpress.com</a:t>
            </a:r>
            <a:r>
              <a:rPr lang="en-US" b="0" i="1" u="none" strike="noStrike" baseline="0" smtClean="0">
                <a:latin typeface="Times New Roman"/>
                <a:ea typeface="ＭＳ ゴシック"/>
              </a:rPr>
              <a:t>.</a:t>
            </a:r>
            <a:r>
              <a:rPr lang="en-US" b="0" i="0" u="none" strike="noStrike" baseline="0" smtClean="0">
                <a:latin typeface="Segoe"/>
                <a:ea typeface="ＭＳ ゴシック"/>
              </a:rPr>
              <a:t> The service is free. </a:t>
            </a:r>
          </a:p>
          <a:p>
            <a:pPr lvl="0" rtl="0"/>
            <a:r>
              <a:rPr lang="en-US" b="0" i="0" u="none" strike="noStrike" baseline="0" smtClean="0">
                <a:latin typeface="Segoe"/>
                <a:ea typeface="ＭＳ ゴシック"/>
              </a:rPr>
              <a:t>Follow the instructions on its home page and use your live account for your e-mail address. You identify a blog address, your user name and a strong password.</a:t>
            </a:r>
            <a:endParaRPr lang="en-US" b="0" i="1"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3897586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In Backstage, click </a:t>
            </a:r>
            <a:r>
              <a:rPr lang="en-US" b="1" i="0" u="none" strike="noStrike" baseline="0" smtClean="0">
                <a:solidFill>
                  <a:prstClr val="black"/>
                </a:solidFill>
                <a:latin typeface="Segoe"/>
                <a:ea typeface="ＭＳ ゴシック"/>
              </a:rPr>
              <a:t>Share, and</a:t>
            </a:r>
            <a:r>
              <a:rPr lang="en-US" b="0" i="0" u="none" strike="noStrike" baseline="0" smtClean="0">
                <a:solidFill>
                  <a:srgbClr val="000000"/>
                </a:solidFill>
                <a:latin typeface="Segoe"/>
                <a:ea typeface="ＭＳ ゴシック"/>
              </a:rPr>
              <a:t> then click </a:t>
            </a:r>
            <a:r>
              <a:rPr lang="en-US" b="1" i="0" u="none" strike="noStrike" baseline="0" smtClean="0">
                <a:solidFill>
                  <a:prstClr val="black"/>
                </a:solidFill>
                <a:latin typeface="Segoe"/>
                <a:ea typeface="ＭＳ ゴシック"/>
              </a:rPr>
              <a:t>Post to Blog</a:t>
            </a:r>
            <a:r>
              <a:rPr lang="en-US" b="0" i="0" u="none" strike="noStrike" baseline="0" smtClean="0">
                <a:solidFill>
                  <a:srgbClr val="000000"/>
                </a:solidFill>
                <a:latin typeface="Segoe"/>
                <a:ea typeface="ＭＳ ゴシック"/>
              </a:rPr>
              <a:t>. Because this is your first blog, you have to go through the registration process (see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pic>
        <p:nvPicPr>
          <p:cNvPr id="7" name="Picture 6" descr="13-32.png"/>
          <p:cNvPicPr>
            <a:picLocks noChangeAspect="1"/>
          </p:cNvPicPr>
          <p:nvPr/>
        </p:nvPicPr>
        <p:blipFill rotWithShape="1">
          <a:blip r:embed="rId2">
            <a:extLst>
              <a:ext uri="{28A0092B-C50C-407E-A947-70E740481C1C}">
                <a14:useLocalDpi xmlns:a14="http://schemas.microsoft.com/office/drawing/2010/main" val="0"/>
              </a:ext>
            </a:extLst>
          </a:blip>
          <a:srcRect b="25827"/>
          <a:stretch/>
        </p:blipFill>
        <p:spPr>
          <a:xfrm>
            <a:off x="914400" y="2667000"/>
            <a:ext cx="7645400" cy="3073400"/>
          </a:xfrm>
          <a:prstGeom prst="rect">
            <a:avLst/>
          </a:prstGeom>
        </p:spPr>
      </p:pic>
    </p:spTree>
    <p:extLst>
      <p:ext uri="{BB962C8B-B14F-4D97-AF65-F5344CB8AC3E}">
        <p14:creationId xmlns:p14="http://schemas.microsoft.com/office/powerpoint/2010/main" val="1833793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Post to Blog</a:t>
            </a:r>
            <a:r>
              <a:rPr lang="en-US" b="0" i="0" u="none" strike="noStrike" baseline="0" smtClean="0">
                <a:solidFill>
                  <a:srgbClr val="000000"/>
                </a:solidFill>
                <a:latin typeface="Segoe"/>
                <a:ea typeface="ＭＳ ゴシック"/>
              </a:rPr>
              <a:t> button.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Register a Blog Account</a:t>
            </a:r>
            <a:r>
              <a:rPr lang="en-US" b="0" i="0" u="none" strike="noStrike" baseline="0" smtClean="0">
                <a:solidFill>
                  <a:srgbClr val="000000"/>
                </a:solidFill>
                <a:latin typeface="Segoe"/>
                <a:ea typeface="ＭＳ ゴシック"/>
              </a:rPr>
              <a:t>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 as shown at right.</a:t>
            </a:r>
          </a:p>
          <a:p>
            <a:pPr lvl="1" rtl="0">
              <a:buAutoNum type="arabicPeriod" startAt="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Register Now</a:t>
            </a:r>
            <a:r>
              <a:rPr lang="en-US" b="0" i="0" u="none" strike="noStrike" baseline="0" smtClean="0">
                <a:solidFill>
                  <a:srgbClr val="000000"/>
                </a:solidFill>
                <a:latin typeface="Segoe"/>
                <a:ea typeface="ＭＳ ゴシック"/>
              </a:rPr>
              <a:t> button,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drop-down arrow, select </a:t>
            </a:r>
            <a:r>
              <a:rPr lang="en-US" b="1" i="0" u="none" strike="noStrike" baseline="0" smtClean="0">
                <a:solidFill>
                  <a:prstClr val="black"/>
                </a:solidFill>
                <a:latin typeface="Segoe"/>
                <a:ea typeface="ＭＳ ゴシック"/>
              </a:rPr>
              <a:t>WordPress</a:t>
            </a:r>
            <a:r>
              <a:rPr lang="en-US" b="0" i="0" u="none" strike="noStrike" baseline="0" smtClean="0">
                <a:solidFill>
                  <a:srgbClr val="000000"/>
                </a:solidFill>
                <a:latin typeface="Segoe"/>
                <a:ea typeface="ＭＳ ゴシック"/>
              </a:rPr>
              <a:t>, and then click the </a:t>
            </a:r>
            <a:r>
              <a:rPr lang="en-US" b="1" i="0" u="none" strike="noStrike" baseline="0" smtClean="0">
                <a:solidFill>
                  <a:prstClr val="black"/>
                </a:solidFill>
                <a:latin typeface="Segoe"/>
                <a:ea typeface="ＭＳ ゴシック"/>
              </a:rPr>
              <a:t>Next</a:t>
            </a:r>
            <a:r>
              <a:rPr lang="en-US" b="0" i="0" u="none" strike="noStrike" baseline="0" smtClean="0">
                <a:solidFill>
                  <a:srgbClr val="000000"/>
                </a:solidFill>
                <a:latin typeface="Segoe"/>
                <a:ea typeface="ＭＳ ゴシック"/>
              </a:rPr>
              <a:t> 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pic>
        <p:nvPicPr>
          <p:cNvPr id="7" name="Picture 6" descr="13-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600200"/>
            <a:ext cx="2159000" cy="1244600"/>
          </a:xfrm>
          <a:prstGeom prst="rect">
            <a:avLst/>
          </a:prstGeom>
        </p:spPr>
      </p:pic>
    </p:spTree>
    <p:extLst>
      <p:ext uri="{BB962C8B-B14F-4D97-AF65-F5344CB8AC3E}">
        <p14:creationId xmlns:p14="http://schemas.microsoft.com/office/powerpoint/2010/main" val="7794649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In the New Press Account, enter a Blog Post URL. For example, </a:t>
            </a:r>
            <a:r>
              <a:rPr lang="en-US" sz="2000" b="0" i="1" u="none" strike="noStrike" baseline="0" smtClean="0">
                <a:solidFill>
                  <a:srgbClr val="000000"/>
                </a:solidFill>
                <a:latin typeface="Segoe"/>
                <a:ea typeface="ＭＳ ゴシック"/>
              </a:rPr>
              <a:t>http://wordwise2013.wordpress.com/xmlrpc.php </a:t>
            </a:r>
            <a:r>
              <a:rPr lang="en-US" sz="2000" b="0" i="0" u="none" strike="noStrike" baseline="0" smtClean="0">
                <a:solidFill>
                  <a:srgbClr val="000000"/>
                </a:solidFill>
                <a:latin typeface="Segoe"/>
                <a:ea typeface="ＭＳ ゴシック"/>
              </a:rPr>
              <a:t>is shown below along with the confirmation that the account registration is successful (the user name and password is hidden). Avoid entering this URL because the domain name is already taken.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87</a:t>
            </a:fld>
            <a:endParaRPr lang="en-US" dirty="0"/>
          </a:p>
        </p:txBody>
      </p:sp>
      <p:pic>
        <p:nvPicPr>
          <p:cNvPr id="7" name="Picture 6" descr="13-34.png"/>
          <p:cNvPicPr>
            <a:picLocks noChangeAspect="1"/>
          </p:cNvPicPr>
          <p:nvPr/>
        </p:nvPicPr>
        <p:blipFill rotWithShape="1">
          <a:blip r:embed="rId2">
            <a:extLst>
              <a:ext uri="{28A0092B-C50C-407E-A947-70E740481C1C}">
                <a14:useLocalDpi xmlns:a14="http://schemas.microsoft.com/office/drawing/2010/main" val="0"/>
              </a:ext>
            </a:extLst>
          </a:blip>
          <a:srcRect b="11586"/>
          <a:stretch/>
        </p:blipFill>
        <p:spPr>
          <a:xfrm>
            <a:off x="1524000" y="3124200"/>
            <a:ext cx="6409267" cy="3053142"/>
          </a:xfrm>
          <a:prstGeom prst="rect">
            <a:avLst/>
          </a:prstGeom>
        </p:spPr>
      </p:pic>
    </p:spTree>
    <p:extLst>
      <p:ext uri="{BB962C8B-B14F-4D97-AF65-F5344CB8AC3E}">
        <p14:creationId xmlns:p14="http://schemas.microsoft.com/office/powerpoint/2010/main" val="21023777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Enter any name you would like for your URL and once it displays as being available complete the registration process by creating </a:t>
            </a:r>
            <a:r>
              <a:rPr lang="en-US" b="1" i="0" u="none" strike="noStrike" baseline="0" smtClean="0">
                <a:solidFill>
                  <a:prstClr val="black"/>
                </a:solidFill>
                <a:latin typeface="Segoe"/>
                <a:ea typeface="ＭＳ ゴシック"/>
              </a:rPr>
              <a:t>[your user name] </a:t>
            </a:r>
            <a:r>
              <a:rPr lang="en-US" b="0" i="0" u="none" strike="noStrike" baseline="0" smtClean="0">
                <a:solidFill>
                  <a:srgbClr val="000000"/>
                </a:solidFill>
                <a:latin typeface="Segoe"/>
                <a:ea typeface="ＭＳ ゴシック"/>
              </a:rPr>
              <a:t>and </a:t>
            </a:r>
            <a:r>
              <a:rPr lang="en-US" b="1" i="0" u="none" strike="noStrike" baseline="0" smtClean="0">
                <a:solidFill>
                  <a:prstClr val="black"/>
                </a:solidFill>
                <a:latin typeface="Segoe"/>
                <a:ea typeface="ＭＳ ゴシック"/>
              </a:rPr>
              <a:t>[your password]. </a:t>
            </a:r>
            <a:r>
              <a:rPr lang="en-US" b="0" i="0" u="none" strike="noStrike" baseline="0" smtClean="0">
                <a:solidFill>
                  <a:srgbClr val="000000"/>
                </a:solidFill>
                <a:latin typeface="Segoe"/>
                <a:ea typeface="ＭＳ ゴシック"/>
              </a:rPr>
              <a:t>(It should be a strong password—the screen will indicate if it is weak or strong.)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27680699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The Word screen displays </a:t>
            </a:r>
            <a:r>
              <a:rPr lang="en-US" b="0" i="1" u="none" strike="noStrike" baseline="0" smtClean="0">
                <a:solidFill>
                  <a:srgbClr val="000000"/>
                </a:solidFill>
                <a:latin typeface="Segoe"/>
                <a:ea typeface="ＭＳ ゴシック"/>
              </a:rPr>
              <a:t>[Enter Post Title Here]</a:t>
            </a:r>
            <a:r>
              <a:rPr lang="en-US" b="0" i="0" u="none" strike="noStrike" baseline="0" smtClean="0">
                <a:solidFill>
                  <a:srgbClr val="000000"/>
                </a:solidFill>
                <a:latin typeface="Segoe"/>
                <a:ea typeface="ＭＳ ゴシック"/>
              </a:rPr>
              <a:t>. Type </a:t>
            </a:r>
            <a:r>
              <a:rPr lang="en-US" b="1" i="0" u="none" strike="noStrike" baseline="0" smtClean="0">
                <a:solidFill>
                  <a:prstClr val="black"/>
                </a:solidFill>
                <a:latin typeface="Segoe"/>
                <a:ea typeface="ＭＳ ゴシック"/>
              </a:rPr>
              <a:t>What are your thoughts about the NEW features in Word 2013?</a:t>
            </a:r>
            <a:r>
              <a:rPr lang="en-US" b="0" i="0" u="none" strike="noStrike" baseline="0" smtClean="0">
                <a:solidFill>
                  <a:srgbClr val="000000"/>
                </a:solidFill>
                <a:latin typeface="Segoe"/>
                <a:ea typeface="ＭＳ ゴシック"/>
              </a:rPr>
              <a:t> (seebelow). In the Blog group, the Publish button contains two options: </a:t>
            </a:r>
            <a:r>
              <a:rPr lang="en-US" b="0" i="1" u="none" strike="noStrike" baseline="0" smtClean="0">
                <a:solidFill>
                  <a:srgbClr val="000000"/>
                </a:solidFill>
                <a:latin typeface="Segoe"/>
                <a:ea typeface="ＭＳ ゴシック"/>
              </a:rPr>
              <a:t>Publish</a:t>
            </a:r>
            <a:r>
              <a:rPr lang="en-US" b="0" i="0" u="none" strike="noStrike" baseline="0" smtClean="0">
                <a:solidFill>
                  <a:srgbClr val="000000"/>
                </a:solidFill>
                <a:latin typeface="Segoe"/>
                <a:ea typeface="ＭＳ ゴシック"/>
              </a:rPr>
              <a:t> and </a:t>
            </a:r>
            <a:r>
              <a:rPr lang="en-US" b="0" i="1" u="none" strike="noStrike" baseline="0" smtClean="0">
                <a:solidFill>
                  <a:srgbClr val="000000"/>
                </a:solidFill>
                <a:latin typeface="Segoe"/>
                <a:ea typeface="ＭＳ ゴシック"/>
              </a:rPr>
              <a:t>Publish as Draft</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After you complete a few more steps, you post and publish your first blog. On the next step, you add your blog URL to your account.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pic>
        <p:nvPicPr>
          <p:cNvPr id="7" name="Picture 6" descr="13-35.png"/>
          <p:cNvPicPr>
            <a:picLocks noChangeAspect="1"/>
          </p:cNvPicPr>
          <p:nvPr/>
        </p:nvPicPr>
        <p:blipFill rotWithShape="1">
          <a:blip r:embed="rId2">
            <a:extLst>
              <a:ext uri="{28A0092B-C50C-407E-A947-70E740481C1C}">
                <a14:useLocalDpi xmlns:a14="http://schemas.microsoft.com/office/drawing/2010/main" val="0"/>
              </a:ext>
            </a:extLst>
          </a:blip>
          <a:srcRect b="59711"/>
          <a:stretch/>
        </p:blipFill>
        <p:spPr>
          <a:xfrm>
            <a:off x="609600" y="4128724"/>
            <a:ext cx="8034867" cy="1756912"/>
          </a:xfrm>
          <a:prstGeom prst="rect">
            <a:avLst/>
          </a:prstGeom>
        </p:spPr>
      </p:pic>
    </p:spTree>
    <p:extLst>
      <p:ext uri="{BB962C8B-B14F-4D97-AF65-F5344CB8AC3E}">
        <p14:creationId xmlns:p14="http://schemas.microsoft.com/office/powerpoint/2010/main" val="1247907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Password</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File</a:t>
            </a:r>
            <a:r>
              <a:rPr lang="en-US" b="0" i="0" u="none" strike="noStrike" baseline="0" smtClean="0">
                <a:solidFill>
                  <a:srgbClr val="000000"/>
                </a:solidFill>
                <a:latin typeface="Segoe"/>
                <a:ea typeface="ＭＳ ゴシック"/>
              </a:rPr>
              <a:t> tab and notice the Protect Document button is highlighted in a light yellow color. Under </a:t>
            </a:r>
            <a:r>
              <a:rPr lang="en-US" b="0" i="1" u="none" strike="noStrike" baseline="0" smtClean="0">
                <a:solidFill>
                  <a:srgbClr val="000000"/>
                </a:solidFill>
                <a:latin typeface="Segoe"/>
                <a:ea typeface="ＭＳ ゴシック"/>
              </a:rPr>
              <a:t>Protect Document</a:t>
            </a:r>
            <a:r>
              <a:rPr lang="en-US" b="0" i="0" u="none" strike="noStrike" baseline="0" smtClean="0">
                <a:solidFill>
                  <a:srgbClr val="000000"/>
                </a:solidFill>
                <a:latin typeface="Segoe"/>
                <a:ea typeface="ＭＳ ゴシック"/>
              </a:rPr>
              <a:t> it states, “A password is required to open this document.” </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Save As </a:t>
            </a:r>
            <a:r>
              <a:rPr lang="en-US" b="0" i="0" u="none" strike="noStrike" baseline="0" smtClean="0">
                <a:solidFill>
                  <a:srgbClr val="000000"/>
                </a:solidFill>
                <a:latin typeface="Segoe"/>
                <a:ea typeface="ＭＳ ゴシック"/>
              </a:rPr>
              <a:t>and select the </a:t>
            </a:r>
            <a:r>
              <a:rPr lang="en-US" b="1" i="0" u="none" strike="noStrike" baseline="0" smtClean="0">
                <a:solidFill>
                  <a:prstClr val="black"/>
                </a:solidFill>
                <a:latin typeface="Segoe"/>
                <a:ea typeface="ＭＳ ゴシック"/>
              </a:rPr>
              <a:t>Browse </a:t>
            </a:r>
            <a:r>
              <a:rPr lang="en-US" b="0" i="0" u="none" strike="noStrike" baseline="0" smtClean="0">
                <a:solidFill>
                  <a:srgbClr val="000000"/>
                </a:solidFill>
                <a:latin typeface="Segoe"/>
                <a:ea typeface="ＭＳ ゴシック"/>
              </a:rPr>
              <a:t>button to open the </a:t>
            </a:r>
            <a:r>
              <a:rPr lang="en-US" b="0" i="1" u="none" strike="noStrike" baseline="0" smtClean="0">
                <a:solidFill>
                  <a:srgbClr val="000000"/>
                </a:solidFill>
                <a:latin typeface="Segoe"/>
                <a:ea typeface="ＭＳ ゴシック"/>
              </a:rPr>
              <a:t>Save As</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Tools</a:t>
            </a:r>
            <a:r>
              <a:rPr lang="en-US" b="0" i="0" u="none" strike="noStrike" baseline="0" smtClean="0">
                <a:solidFill>
                  <a:srgbClr val="000000"/>
                </a:solidFill>
                <a:latin typeface="Segoe"/>
                <a:ea typeface="ＭＳ ゴシック"/>
              </a:rPr>
              <a:t> button, and then select </a:t>
            </a:r>
            <a:r>
              <a:rPr lang="en-US" b="1" i="0" u="none" strike="noStrike" baseline="0" smtClean="0">
                <a:solidFill>
                  <a:prstClr val="black"/>
                </a:solidFill>
                <a:latin typeface="Segoe"/>
                <a:ea typeface="ＭＳ ゴシック"/>
              </a:rPr>
              <a:t>General Options </a:t>
            </a:r>
            <a:r>
              <a:rPr lang="en-US" b="0" i="0" u="none" strike="noStrike" baseline="0" smtClean="0">
                <a:solidFill>
                  <a:srgbClr val="000000"/>
                </a:solidFill>
                <a:latin typeface="Segoe"/>
                <a:ea typeface="ＭＳ ゴシック"/>
              </a:rPr>
              <a:t>from the menu.</a:t>
            </a:r>
          </a:p>
          <a:p>
            <a:pPr lvl="1" rtl="0"/>
            <a:r>
              <a:rPr lang="en-US" b="0" i="0" u="none" strike="noStrike" baseline="0" smtClean="0">
                <a:solidFill>
                  <a:srgbClr val="000000"/>
                </a:solidFill>
                <a:latin typeface="Segoe"/>
                <a:ea typeface="ＭＳ ゴシック"/>
              </a:rPr>
              <a:t>Remove the password protection by selecting the hidden passwords and press </a:t>
            </a:r>
            <a:r>
              <a:rPr lang="en-US" b="1" i="0" u="none" strike="noStrike" baseline="0" smtClean="0">
                <a:solidFill>
                  <a:prstClr val="black"/>
                </a:solidFill>
                <a:latin typeface="Segoe"/>
                <a:ea typeface="ＭＳ ゴシック"/>
              </a:rPr>
              <a:t>Delete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1797489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On the Blog group, click the </a:t>
            </a:r>
            <a:r>
              <a:rPr lang="en-US" sz="2000" b="1" i="0" u="none" strike="noStrike" baseline="0" smtClean="0">
                <a:solidFill>
                  <a:prstClr val="black"/>
                </a:solidFill>
                <a:latin typeface="Segoe"/>
                <a:ea typeface="ＭＳ ゴシック"/>
              </a:rPr>
              <a:t>Manage Accounts</a:t>
            </a:r>
            <a:r>
              <a:rPr lang="en-US" sz="2000" b="0" i="0" u="none" strike="noStrike" baseline="0" smtClean="0">
                <a:solidFill>
                  <a:srgbClr val="000000"/>
                </a:solidFill>
                <a:latin typeface="Segoe"/>
                <a:ea typeface="ＭＳ ゴシック"/>
              </a:rPr>
              <a:t> button to display the </a:t>
            </a:r>
            <a:r>
              <a:rPr lang="en-US" sz="2000" b="0" i="1" u="none" strike="noStrike" baseline="0" smtClean="0">
                <a:solidFill>
                  <a:srgbClr val="000000"/>
                </a:solidFill>
                <a:latin typeface="Segoe"/>
                <a:ea typeface="ＭＳ ゴシック"/>
              </a:rPr>
              <a:t>Blog Accounts</a:t>
            </a:r>
            <a:r>
              <a:rPr lang="en-US" sz="2000" b="0" i="0" u="none" strike="noStrike" baseline="0" smtClean="0">
                <a:solidFill>
                  <a:srgbClr val="000000"/>
                </a:solidFill>
                <a:latin typeface="Segoe"/>
                <a:ea typeface="ＭＳ ゴシック"/>
              </a:rPr>
              <a:t> dialog box as shown below. Under </a:t>
            </a:r>
            <a:r>
              <a:rPr lang="en-US" sz="2000" b="0" i="1" u="none" strike="noStrike" baseline="0" smtClean="0">
                <a:solidFill>
                  <a:srgbClr val="000000"/>
                </a:solidFill>
                <a:latin typeface="Segoe"/>
                <a:ea typeface="ＭＳ ゴシック"/>
              </a:rPr>
              <a:t>Manage</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Accounts</a:t>
            </a:r>
            <a:r>
              <a:rPr lang="en-US" sz="2000" b="0" i="1"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you should see your Blog URL.</a:t>
            </a:r>
          </a:p>
          <a:p>
            <a:pPr lvl="1" rtl="0">
              <a:buAutoNum type="arabicPeriod" startAt="7"/>
            </a:pPr>
            <a:r>
              <a:rPr lang="en-US" sz="2000" b="0" i="0" u="none" strike="noStrike" baseline="0" smtClean="0">
                <a:solidFill>
                  <a:srgbClr val="000000"/>
                </a:solidFill>
                <a:latin typeface="Segoe"/>
                <a:ea typeface="ＭＳ ゴシック"/>
              </a:rPr>
              <a:t>If you do not see your URL, click the </a:t>
            </a:r>
            <a:r>
              <a:rPr lang="en-US" sz="2000" b="1" i="0" u="none" strike="noStrike" baseline="0" smtClean="0">
                <a:solidFill>
                  <a:prstClr val="black"/>
                </a:solidFill>
                <a:latin typeface="Segoe"/>
                <a:ea typeface="ＭＳ ゴシック"/>
              </a:rPr>
              <a:t>New</a:t>
            </a:r>
            <a:r>
              <a:rPr lang="en-US" sz="2000" b="0" i="0" u="none" strike="noStrike" baseline="0" smtClean="0">
                <a:solidFill>
                  <a:srgbClr val="000000"/>
                </a:solidFill>
                <a:latin typeface="Segoe"/>
                <a:ea typeface="ＭＳ ゴシック"/>
              </a:rPr>
              <a:t> button. The </a:t>
            </a:r>
            <a:r>
              <a:rPr lang="en-US" sz="2000" b="0" i="1" u="none" strike="noStrike" baseline="0" smtClean="0">
                <a:solidFill>
                  <a:srgbClr val="000000"/>
                </a:solidFill>
                <a:latin typeface="Segoe"/>
                <a:ea typeface="ＭＳ ゴシック"/>
              </a:rPr>
              <a:t>New Blog Account</a:t>
            </a:r>
            <a:r>
              <a:rPr lang="en-US" sz="2000" b="0" i="0" u="none" strike="noStrike" baseline="0" smtClean="0">
                <a:solidFill>
                  <a:srgbClr val="000000"/>
                </a:solidFill>
                <a:latin typeface="Segoe"/>
                <a:ea typeface="ＭＳ ゴシック"/>
              </a:rPr>
              <a:t> dialog box opens.</a:t>
            </a:r>
          </a:p>
          <a:p>
            <a:pPr lvl="1" rtl="0">
              <a:buAutoNum type="arabicPeriod" startAt="7"/>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pic>
        <p:nvPicPr>
          <p:cNvPr id="7" name="Picture 6" descr="1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919" y="3166533"/>
            <a:ext cx="5817481" cy="2966530"/>
          </a:xfrm>
          <a:prstGeom prst="rect">
            <a:avLst/>
          </a:prstGeom>
        </p:spPr>
      </p:pic>
    </p:spTree>
    <p:extLst>
      <p:ext uri="{BB962C8B-B14F-4D97-AF65-F5344CB8AC3E}">
        <p14:creationId xmlns:p14="http://schemas.microsoft.com/office/powerpoint/2010/main" val="3470560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Register and Publish a Blog Post</a:t>
            </a:r>
            <a:endParaRPr lang="en-US"/>
          </a:p>
        </p:txBody>
      </p:sp>
      <p:sp>
        <p:nvSpPr>
          <p:cNvPr id="3" name="Content Placeholder 2"/>
          <p:cNvSpPr>
            <a:spLocks noGrp="1"/>
          </p:cNvSpPr>
          <p:nvPr>
            <p:ph idx="1"/>
          </p:nvPr>
        </p:nvSpPr>
        <p:spPr/>
        <p:txBody>
          <a:bodyPr/>
          <a:lstStyle/>
          <a:p>
            <a:pPr lvl="1">
              <a:buFont typeface="+mj-lt"/>
              <a:buAutoNum type="arabicPeriod" startAt="9"/>
            </a:pPr>
            <a:r>
              <a:rPr lang="en-US">
                <a:solidFill>
                  <a:srgbClr val="000000"/>
                </a:solidFill>
                <a:latin typeface="Segoe"/>
                <a:ea typeface="ＭＳ ゴシック"/>
              </a:rPr>
              <a:t>Click the drop-down arrow to display the menu, select </a:t>
            </a:r>
            <a:r>
              <a:rPr lang="en-US" b="1">
                <a:solidFill>
                  <a:prstClr val="black"/>
                </a:solidFill>
                <a:latin typeface="Segoe"/>
                <a:ea typeface="ＭＳ ゴシック"/>
              </a:rPr>
              <a:t>WordPress</a:t>
            </a:r>
            <a:r>
              <a:rPr lang="en-US">
                <a:solidFill>
                  <a:srgbClr val="000000"/>
                </a:solidFill>
                <a:latin typeface="Segoe"/>
                <a:ea typeface="ＭＳ ゴシック"/>
              </a:rPr>
              <a:t>, and click </a:t>
            </a:r>
            <a:r>
              <a:rPr lang="en-US" b="1">
                <a:solidFill>
                  <a:prstClr val="black"/>
                </a:solidFill>
                <a:latin typeface="Segoe"/>
                <a:ea typeface="ＭＳ ゴシック"/>
              </a:rPr>
              <a:t>Next</a:t>
            </a:r>
            <a:r>
              <a:rPr lang="en-US">
                <a:solidFill>
                  <a:srgbClr val="000000"/>
                </a:solidFill>
                <a:latin typeface="Segoe"/>
                <a:ea typeface="ＭＳ ゴシック"/>
              </a:rPr>
              <a:t>. The </a:t>
            </a:r>
            <a:r>
              <a:rPr lang="en-US" i="1">
                <a:solidFill>
                  <a:srgbClr val="000000"/>
                </a:solidFill>
                <a:latin typeface="Segoe"/>
                <a:ea typeface="ＭＳ ゴシック"/>
              </a:rPr>
              <a:t>New WordPress Account</a:t>
            </a:r>
            <a:r>
              <a:rPr lang="en-US">
                <a:solidFill>
                  <a:srgbClr val="000000"/>
                </a:solidFill>
                <a:latin typeface="Segoe"/>
                <a:ea typeface="ＭＳ ゴシック"/>
              </a:rPr>
              <a:t> dialog box opens. Enter your Blog Post URL</a:t>
            </a:r>
            <a:r>
              <a:rPr lang="en-US">
                <a:solidFill>
                  <a:srgbClr val="000000"/>
                </a:solidFill>
                <a:latin typeface="Times New Roman"/>
                <a:ea typeface="ＭＳ ゴシック"/>
              </a:rPr>
              <a:t>,</a:t>
            </a:r>
            <a:r>
              <a:rPr lang="en-US" i="1">
                <a:solidFill>
                  <a:srgbClr val="000000"/>
                </a:solidFill>
                <a:latin typeface="Segoe"/>
                <a:ea typeface="ＭＳ ゴシック"/>
              </a:rPr>
              <a:t> &lt;Enter your blog URL here&gt;</a:t>
            </a:r>
            <a:r>
              <a:rPr lang="en-US">
                <a:solidFill>
                  <a:srgbClr val="000000"/>
                </a:solidFill>
                <a:latin typeface="Segoe"/>
                <a:ea typeface="ＭＳ ゴシック"/>
              </a:rPr>
              <a:t>; for example, </a:t>
            </a:r>
            <a:r>
              <a:rPr lang="en-US" i="1">
                <a:solidFill>
                  <a:srgbClr val="000000"/>
                </a:solidFill>
                <a:latin typeface="Segoe"/>
                <a:ea typeface="ＭＳ ゴシック"/>
              </a:rPr>
              <a:t>wordwise2013.wordpress.com</a:t>
            </a:r>
            <a:r>
              <a:rPr lang="en-US">
                <a:solidFill>
                  <a:srgbClr val="000000"/>
                </a:solidFill>
                <a:latin typeface="Times New Roman"/>
                <a:ea typeface="ＭＳ ゴシック"/>
              </a:rPr>
              <a:t>,</a:t>
            </a:r>
            <a:r>
              <a:rPr lang="en-US">
                <a:solidFill>
                  <a:srgbClr val="000000"/>
                </a:solidFill>
                <a:latin typeface="Segoe"/>
                <a:ea typeface="ＭＳ ゴシック"/>
              </a:rPr>
              <a:t> and then enter </a:t>
            </a:r>
            <a:r>
              <a:rPr lang="en-US" b="1">
                <a:solidFill>
                  <a:prstClr val="black"/>
                </a:solidFill>
                <a:latin typeface="Segoe"/>
                <a:ea typeface="ＭＳ ゴシック"/>
              </a:rPr>
              <a:t>[your user name] </a:t>
            </a:r>
            <a:r>
              <a:rPr lang="en-US">
                <a:solidFill>
                  <a:srgbClr val="000000"/>
                </a:solidFill>
                <a:latin typeface="Segoe"/>
                <a:ea typeface="ＭＳ ゴシック"/>
              </a:rPr>
              <a:t>and </a:t>
            </a:r>
            <a:r>
              <a:rPr lang="en-US" b="1">
                <a:solidFill>
                  <a:prstClr val="black"/>
                </a:solidFill>
                <a:latin typeface="Segoe"/>
                <a:ea typeface="ＭＳ ゴシック"/>
              </a:rPr>
              <a:t>[your password]</a:t>
            </a:r>
            <a:r>
              <a:rPr lang="en-US">
                <a:solidFill>
                  <a:srgbClr val="000000"/>
                </a:solidFill>
                <a:latin typeface="Segoe"/>
                <a:ea typeface="ＭＳ ゴシック"/>
              </a:rPr>
              <a:t>. </a:t>
            </a:r>
          </a:p>
          <a:p>
            <a:pPr lvl="0"/>
            <a:r>
              <a:rPr lang="en-US">
                <a:latin typeface="Segoe"/>
                <a:ea typeface="ＭＳ ゴシック"/>
              </a:rPr>
              <a:t>If you would like Word to remember your password, click the Remember Password box to add a check mark. </a:t>
            </a:r>
          </a:p>
          <a:p>
            <a:pPr lvl="0"/>
            <a:r>
              <a:rPr lang="en-US">
                <a:latin typeface="Segoe"/>
                <a:ea typeface="ＭＳ ゴシック"/>
              </a:rPr>
              <a:t>Another option is </a:t>
            </a:r>
            <a:r>
              <a:rPr lang="en-US" i="1">
                <a:latin typeface="Segoe"/>
                <a:ea typeface="ＭＳ ゴシック"/>
              </a:rPr>
              <a:t>Picture Options</a:t>
            </a:r>
            <a:r>
              <a:rPr lang="en-US">
                <a:latin typeface="Segoe"/>
                <a:ea typeface="ＭＳ ゴシック"/>
              </a:rPr>
              <a:t>. When you publish your blog post, your picture needs to be uploaded to a picture provider on its storage location. </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91</a:t>
            </a:fld>
            <a:endParaRPr lang="en-US" dirty="0"/>
          </a:p>
        </p:txBody>
      </p:sp>
    </p:spTree>
    <p:extLst>
      <p:ext uri="{BB962C8B-B14F-4D97-AF65-F5344CB8AC3E}">
        <p14:creationId xmlns:p14="http://schemas.microsoft.com/office/powerpoint/2010/main" val="32006635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Options to consider if you decide to upload a picture include: You can upload to </a:t>
            </a:r>
            <a:r>
              <a:rPr lang="en-US" b="0" i="1" u="none" strike="noStrike" baseline="0" smtClean="0">
                <a:latin typeface="Segoe"/>
                <a:ea typeface="ＭＳ ゴシック"/>
              </a:rPr>
              <a:t>My blog provider</a:t>
            </a:r>
            <a:r>
              <a:rPr lang="en-US" b="0" i="0" u="none" strike="noStrike" baseline="0" smtClean="0">
                <a:latin typeface="Segoe"/>
                <a:ea typeface="ＭＳ ゴシック"/>
              </a:rPr>
              <a:t>, </a:t>
            </a:r>
            <a:r>
              <a:rPr lang="en-US" b="0" i="1" u="none" strike="noStrike" baseline="0" smtClean="0">
                <a:latin typeface="Segoe"/>
                <a:ea typeface="ＭＳ ゴシック"/>
              </a:rPr>
              <a:t>My own server, </a:t>
            </a:r>
            <a:r>
              <a:rPr lang="en-US" b="0" i="0" u="none" strike="noStrike" baseline="0" smtClean="0">
                <a:latin typeface="Segoe"/>
                <a:ea typeface="ＭＳ ゴシック"/>
              </a:rPr>
              <a:t>and</a:t>
            </a:r>
            <a:r>
              <a:rPr lang="en-US" b="0" i="1" u="none" strike="noStrike" baseline="0" smtClean="0">
                <a:latin typeface="Segoe"/>
                <a:ea typeface="ＭＳ ゴシック"/>
              </a:rPr>
              <a:t> None—</a:t>
            </a:r>
            <a:r>
              <a:rPr lang="en-US" b="0" i="0" u="none" strike="noStrike" baseline="0" smtClean="0">
                <a:latin typeface="Segoe"/>
                <a:ea typeface="ＭＳ ゴシック"/>
              </a:rPr>
              <a:t>don’t upload pictures. For this exercise, do not use the </a:t>
            </a:r>
            <a:r>
              <a:rPr lang="en-US" b="0" i="1" u="none" strike="noStrike" baseline="0" smtClean="0">
                <a:latin typeface="Segoe"/>
                <a:ea typeface="ＭＳ ゴシック"/>
              </a:rPr>
              <a:t>Picture Options</a:t>
            </a:r>
            <a:r>
              <a:rPr lang="en-US" b="0" i="0" u="none" strike="noStrike" baseline="0" smtClean="0">
                <a:latin typeface="Times New Roman"/>
                <a:ea typeface="ＭＳ ゴシック"/>
              </a:rPr>
              <a:t>.</a:t>
            </a:r>
          </a:p>
          <a:p>
            <a:pPr lvl="1" rtl="0">
              <a:buFont typeface="+mj-lt"/>
              <a:buAutoNum type="arabicPeriod" startAt="10"/>
            </a:pPr>
            <a:r>
              <a:rPr lang="en-US" b="0" i="0" u="none" strike="noStrike" baseline="0" smtClean="0">
                <a:solidFill>
                  <a:srgbClr val="000000"/>
                </a:solidFill>
                <a:latin typeface="Segoe"/>
                <a:ea typeface="ＭＳ ゴシック"/>
              </a:rPr>
              <a:t>After entering </a:t>
            </a:r>
            <a:r>
              <a:rPr lang="en-US" b="1" i="0" u="none" strike="noStrike" baseline="0" smtClean="0">
                <a:solidFill>
                  <a:prstClr val="black"/>
                </a:solidFill>
                <a:latin typeface="Segoe"/>
                <a:ea typeface="ＭＳ ゴシック"/>
              </a:rPr>
              <a:t>[your blog post URL]</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[your user name] </a:t>
            </a:r>
            <a:r>
              <a:rPr lang="en-US" b="0" i="0" u="none" strike="noStrike" baseline="0" smtClean="0">
                <a:solidFill>
                  <a:srgbClr val="000000"/>
                </a:solidFill>
                <a:latin typeface="Segoe"/>
                <a:ea typeface="ＭＳ ゴシック"/>
              </a:rPr>
              <a:t>and </a:t>
            </a:r>
            <a:r>
              <a:rPr lang="en-US" b="1" i="0" u="none" strike="noStrike" baseline="0" smtClean="0">
                <a:solidFill>
                  <a:prstClr val="black"/>
                </a:solidFill>
                <a:latin typeface="Segoe"/>
                <a:ea typeface="ＭＳ ゴシック"/>
              </a:rPr>
              <a:t>[your password]</a:t>
            </a:r>
            <a:r>
              <a:rPr lang="en-US" b="0" i="0" u="none" strike="noStrike" baseline="0" smtClean="0">
                <a:solidFill>
                  <a:srgbClr val="000000"/>
                </a:solidFill>
                <a:latin typeface="Segoe"/>
                <a:ea typeface="ＭＳ ゴシック"/>
              </a:rPr>
              <a:t>, a prompt appears stating, When Word sends information to the blog service provider, it may be possible for other people to see that information. This includes your user name and password. Do you want to continue? Click </a:t>
            </a:r>
            <a:r>
              <a:rPr lang="en-US" b="1" i="0" u="none" strike="noStrike" baseline="0" smtClean="0">
                <a:solidFill>
                  <a:prstClr val="black"/>
                </a:solidFill>
                <a:latin typeface="Segoe"/>
                <a:ea typeface="ＭＳ ゴシック"/>
              </a:rPr>
              <a:t>Yes</a:t>
            </a:r>
            <a:r>
              <a:rPr lang="en-US" b="0" i="0" u="none" strike="noStrike" baseline="0" smtClean="0">
                <a:solidFill>
                  <a:srgbClr val="000000"/>
                </a:solidFill>
                <a:latin typeface="Times New Roman"/>
                <a:ea typeface="ＭＳ ゴシック"/>
              </a:rPr>
              <a:t>.</a:t>
            </a:r>
          </a:p>
          <a:p>
            <a:pPr lvl="1">
              <a:buFont typeface="+mj-lt"/>
              <a:buAutoNum type="arabicPeriod" startAt="10"/>
            </a:pPr>
            <a:r>
              <a:rPr lang="en-US">
                <a:solidFill>
                  <a:srgbClr val="000000"/>
                </a:solidFill>
                <a:latin typeface="Segoe"/>
                <a:ea typeface="ＭＳ ゴシック"/>
              </a:rPr>
              <a:t>Click the </a:t>
            </a:r>
            <a:r>
              <a:rPr lang="en-US" b="1">
                <a:solidFill>
                  <a:prstClr val="black"/>
                </a:solidFill>
                <a:latin typeface="Segoe"/>
                <a:ea typeface="ＭＳ ゴシック"/>
              </a:rPr>
              <a:t>Manage Accounts</a:t>
            </a:r>
            <a:r>
              <a:rPr lang="en-US">
                <a:solidFill>
                  <a:srgbClr val="000000"/>
                </a:solidFill>
                <a:latin typeface="Segoe"/>
                <a:ea typeface="ＭＳ ゴシック"/>
              </a:rPr>
              <a:t> button again in the Blog group to see your account. Click </a:t>
            </a:r>
            <a:r>
              <a:rPr lang="en-US" b="1">
                <a:solidFill>
                  <a:prstClr val="black"/>
                </a:solidFill>
                <a:latin typeface="Segoe"/>
                <a:ea typeface="ＭＳ ゴシック"/>
              </a:rPr>
              <a:t>Close</a:t>
            </a:r>
            <a:r>
              <a:rPr lang="en-US">
                <a:solidFill>
                  <a:srgbClr val="000000"/>
                </a:solidFill>
                <a:latin typeface="Times New Roman"/>
                <a:ea typeface="ＭＳ ゴシック"/>
              </a:rPr>
              <a:t>.</a:t>
            </a:r>
          </a:p>
          <a:p>
            <a:pPr lvl="1" rtl="0">
              <a:buFont typeface="+mj-lt"/>
              <a:buAutoNum type="arabicPeriod" startAt="10"/>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spTree>
    <p:extLst>
      <p:ext uri="{BB962C8B-B14F-4D97-AF65-F5344CB8AC3E}">
        <p14:creationId xmlns:p14="http://schemas.microsoft.com/office/powerpoint/2010/main" val="26092981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Publish</a:t>
            </a:r>
            <a:r>
              <a:rPr lang="en-US" b="0" i="0" u="none" strike="noStrike" baseline="0" smtClean="0">
                <a:solidFill>
                  <a:srgbClr val="000000"/>
                </a:solidFill>
                <a:latin typeface="Segoe"/>
                <a:ea typeface="ＭＳ ゴシック"/>
              </a:rPr>
              <a:t> button on Blog group to display the </a:t>
            </a:r>
            <a:r>
              <a:rPr lang="en-US" b="0" i="1" u="none" strike="noStrike" baseline="0" smtClean="0">
                <a:solidFill>
                  <a:srgbClr val="000000"/>
                </a:solidFill>
                <a:latin typeface="Segoe"/>
                <a:ea typeface="ＭＳ ゴシック"/>
              </a:rPr>
              <a:t>Connect to [your Blog URL]</a:t>
            </a:r>
            <a:r>
              <a:rPr lang="en-US" b="0" i="0" u="none" strike="noStrike" baseline="0" smtClean="0">
                <a:solidFill>
                  <a:srgbClr val="000000"/>
                </a:solidFill>
                <a:latin typeface="Segoe"/>
                <a:ea typeface="ＭＳ ゴシック"/>
              </a:rPr>
              <a:t> dialog box. The figure below displays </a:t>
            </a:r>
            <a:r>
              <a:rPr lang="en-US" b="0" i="1" u="none" strike="noStrike" baseline="0" smtClean="0">
                <a:solidFill>
                  <a:srgbClr val="000000"/>
                </a:solidFill>
                <a:latin typeface="Segoe"/>
                <a:ea typeface="ＭＳ ゴシック"/>
              </a:rPr>
              <a:t>Connect to wordwise2013</a:t>
            </a:r>
            <a:r>
              <a:rPr lang="en-US" b="0" i="0" u="none" strike="noStrike" baseline="0" smtClean="0">
                <a:solidFill>
                  <a:srgbClr val="000000"/>
                </a:solidFill>
                <a:latin typeface="Segoe"/>
                <a:ea typeface="ＭＳ ゴシック"/>
              </a:rPr>
              <a:t>. Type </a:t>
            </a:r>
            <a:r>
              <a:rPr lang="en-US" b="1" i="0" u="none" strike="noStrike" baseline="0" smtClean="0">
                <a:solidFill>
                  <a:prstClr val="black"/>
                </a:solidFill>
                <a:latin typeface="Segoe"/>
                <a:ea typeface="ＭＳ ゴシック"/>
              </a:rPr>
              <a:t>[your user name] </a:t>
            </a:r>
            <a:r>
              <a:rPr lang="en-US" b="0" i="0" u="none" strike="noStrike" baseline="0" smtClean="0">
                <a:solidFill>
                  <a:srgbClr val="000000"/>
                </a:solidFill>
                <a:latin typeface="Segoe"/>
                <a:ea typeface="ＭＳ ゴシック"/>
              </a:rPr>
              <a:t>and </a:t>
            </a:r>
            <a:r>
              <a:rPr lang="en-US" b="1" i="0" u="none" strike="noStrike" baseline="0" smtClean="0">
                <a:solidFill>
                  <a:prstClr val="black"/>
                </a:solidFill>
                <a:latin typeface="Segoe"/>
                <a:ea typeface="ＭＳ ゴシック"/>
              </a:rPr>
              <a:t>[your password] </a:t>
            </a:r>
            <a:r>
              <a:rPr lang="en-US" b="0" i="0" u="none" strike="noStrike" baseline="0" smtClean="0">
                <a:solidFill>
                  <a:srgbClr val="000000"/>
                </a:solidFill>
                <a:latin typeface="Segoe"/>
                <a:ea typeface="ＭＳ ゴシック"/>
              </a:rPr>
              <a:t>to post and publish.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pic>
        <p:nvPicPr>
          <p:cNvPr id="7" name="Picture 6" descr="13-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276600"/>
            <a:ext cx="5270500" cy="1473200"/>
          </a:xfrm>
          <a:prstGeom prst="rect">
            <a:avLst/>
          </a:prstGeom>
        </p:spPr>
      </p:pic>
    </p:spTree>
    <p:extLst>
      <p:ext uri="{BB962C8B-B14F-4D97-AF65-F5344CB8AC3E}">
        <p14:creationId xmlns:p14="http://schemas.microsoft.com/office/powerpoint/2010/main" val="8515901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A prompt appears stating, When Word sends information to the blog service provider, it may be possible for other people to see that information. This includes your user name and password. Do you want to continue? Click </a:t>
            </a:r>
            <a:r>
              <a:rPr lang="en-US" b="1" i="0" u="none" strike="noStrike" baseline="0" smtClean="0">
                <a:solidFill>
                  <a:prstClr val="black"/>
                </a:solidFill>
                <a:latin typeface="Segoe"/>
                <a:ea typeface="ＭＳ ゴシック"/>
              </a:rPr>
              <a:t>Yes</a:t>
            </a:r>
            <a:r>
              <a:rPr lang="en-US" b="0" i="0" u="none" strike="noStrike" baseline="0" smtClean="0">
                <a:solidFill>
                  <a:srgbClr val="000000"/>
                </a:solidFill>
                <a:latin typeface="Segoe"/>
                <a:ea typeface="ＭＳ ゴシック"/>
              </a:rPr>
              <a:t>.</a:t>
            </a:r>
          </a:p>
          <a:p>
            <a:pPr lvl="1" rtl="0">
              <a:buFont typeface="Arial"/>
              <a:buChar char="•"/>
            </a:pPr>
            <a:r>
              <a:rPr lang="en-US" b="0" i="0" u="none" strike="noStrike" baseline="0" smtClean="0">
                <a:solidFill>
                  <a:srgbClr val="000000"/>
                </a:solidFill>
                <a:latin typeface="Segoe"/>
                <a:ea typeface="ＭＳ ゴシック"/>
              </a:rPr>
              <a:t>A gray prompt appears in your Word blog document screen stating, </a:t>
            </a:r>
            <a:r>
              <a:rPr lang="en-US" b="0" i="1" u="none" strike="noStrike" baseline="0" smtClean="0">
                <a:solidFill>
                  <a:srgbClr val="000000"/>
                </a:solidFill>
                <a:latin typeface="Segoe"/>
                <a:ea typeface="ＭＳ ゴシック"/>
              </a:rPr>
              <a:t>This post was published to &lt;your blog URL site&gt; followed by the time and date;</a:t>
            </a:r>
            <a:r>
              <a:rPr lang="en-US" b="0" i="0" u="none" strike="noStrike" baseline="0" smtClean="0">
                <a:solidFill>
                  <a:srgbClr val="000000"/>
                </a:solidFill>
                <a:latin typeface="Segoe"/>
                <a:ea typeface="ＭＳ ゴシック"/>
              </a:rPr>
              <a:t> for example, </a:t>
            </a:r>
            <a:r>
              <a:rPr lang="en-US" b="0" i="1" u="none" strike="noStrike" baseline="0" smtClean="0">
                <a:solidFill>
                  <a:srgbClr val="000000"/>
                </a:solidFill>
                <a:latin typeface="Segoe"/>
                <a:ea typeface="ＭＳ ゴシック"/>
              </a:rPr>
              <a:t>This post was published to wordwise2013 at 7:13:49 PM 1/21/2013</a:t>
            </a:r>
            <a:r>
              <a:rPr lang="en-US" b="0" i="1"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94</a:t>
            </a:fld>
            <a:endParaRPr lang="en-US" dirty="0"/>
          </a:p>
        </p:txBody>
      </p:sp>
    </p:spTree>
    <p:extLst>
      <p:ext uri="{BB962C8B-B14F-4D97-AF65-F5344CB8AC3E}">
        <p14:creationId xmlns:p14="http://schemas.microsoft.com/office/powerpoint/2010/main" val="1477818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When you click the </a:t>
            </a:r>
            <a:r>
              <a:rPr lang="en-US" b="1" i="0" u="none" strike="noStrike" baseline="0" smtClean="0">
                <a:solidFill>
                  <a:prstClr val="black"/>
                </a:solidFill>
                <a:latin typeface="Segoe"/>
                <a:ea typeface="ＭＳ ゴシック"/>
              </a:rPr>
              <a:t>Home Page     </a:t>
            </a:r>
            <a:r>
              <a:rPr lang="en-US" b="0" i="0" u="none" strike="noStrike" baseline="0" smtClean="0">
                <a:solidFill>
                  <a:srgbClr val="000000"/>
                </a:solidFill>
                <a:latin typeface="Segoe"/>
                <a:ea typeface="ＭＳ ゴシック"/>
              </a:rPr>
              <a:t>button on the Blog group, it automatically connects the Internet directly to your Blog URL website after you have logged in. </a:t>
            </a:r>
          </a:p>
          <a:p>
            <a:pPr lvl="1" rtl="0">
              <a:buAutoNum type="arabicPeriod" startAt="14"/>
            </a:pPr>
            <a:r>
              <a:rPr lang="en-US" b="0" i="0" u="none" strike="noStrike" baseline="0" smtClean="0">
                <a:solidFill>
                  <a:srgbClr val="000000"/>
                </a:solidFill>
                <a:latin typeface="Segoe"/>
                <a:ea typeface="ＭＳ ゴシック"/>
              </a:rPr>
              <a:t>The Insert Category button allows you to categorize postings on your blog. When you click on this button, you are prompted to log in again. When you categorize your blog post, you can select from the drop-down menu. In the meantime, you do not see any category. If you clicked on the Insert Category button, click the </a:t>
            </a:r>
            <a:r>
              <a:rPr lang="en-US" b="1" i="0" u="none" strike="noStrike" baseline="0" smtClean="0">
                <a:solidFill>
                  <a:prstClr val="black"/>
                </a:solidFill>
                <a:latin typeface="Segoe"/>
                <a:ea typeface="ＭＳ ゴシック"/>
              </a:rPr>
              <a:t>Undo</a:t>
            </a:r>
            <a:r>
              <a:rPr lang="en-US" b="0" i="0" u="none" strike="noStrike" baseline="0" smtClean="0">
                <a:solidFill>
                  <a:srgbClr val="000000"/>
                </a:solidFill>
                <a:latin typeface="Segoe"/>
                <a:ea typeface="ＭＳ ゴシック"/>
              </a:rPr>
              <a:t> button on the Quick Access Toolbar to remove. The Open Existing button opens a published blog.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95</a:t>
            </a:fld>
            <a:endParaRPr lang="en-US" dirty="0"/>
          </a:p>
        </p:txBody>
      </p:sp>
      <p:pic>
        <p:nvPicPr>
          <p:cNvPr id="7" name="Picture 6"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524000"/>
            <a:ext cx="313267" cy="329755"/>
          </a:xfrm>
          <a:prstGeom prst="rect">
            <a:avLst/>
          </a:prstGeom>
        </p:spPr>
      </p:pic>
    </p:spTree>
    <p:extLst>
      <p:ext uri="{BB962C8B-B14F-4D97-AF65-F5344CB8AC3E}">
        <p14:creationId xmlns:p14="http://schemas.microsoft.com/office/powerpoint/2010/main" val="2747538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Register and Publish a Blog Post</a:t>
            </a:r>
          </a:p>
        </p:txBody>
      </p:sp>
      <p:sp>
        <p:nvSpPr>
          <p:cNvPr id="3" name="Text Placeholder 2"/>
          <p:cNvSpPr>
            <a:spLocks noGrp="1"/>
          </p:cNvSpPr>
          <p:nvPr>
            <p:ph type="body" idx="1"/>
          </p:nvPr>
        </p:nvSpPr>
        <p:spPr/>
        <p:txBody>
          <a:bodyPr/>
          <a:lstStyle/>
          <a:p>
            <a:pPr lvl="1" rtl="0">
              <a:buFont typeface="+mj-lt"/>
              <a:buAutoNum type="arabicPeriod" startAt="16"/>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blog post. A prompt might appear stating, Do you want to save changes made to the document? If you click “Don’t Save,” a recent copy of this file will be temporarily available. Click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Use the default name and save to your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96</a:t>
            </a:fld>
            <a:endParaRPr lang="en-US" dirty="0"/>
          </a:p>
        </p:txBody>
      </p:sp>
    </p:spTree>
    <p:extLst>
      <p:ext uri="{BB962C8B-B14F-4D97-AF65-F5344CB8AC3E}">
        <p14:creationId xmlns:p14="http://schemas.microsoft.com/office/powerpoint/2010/main" val="23392353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Publish a Word Document as a Blog </a:t>
            </a:r>
          </a:p>
        </p:txBody>
      </p:sp>
      <p:sp>
        <p:nvSpPr>
          <p:cNvPr id="3" name="Text Placeholder 2"/>
          <p:cNvSpPr>
            <a:spLocks noGrp="1"/>
          </p:cNvSpPr>
          <p:nvPr>
            <p:ph type="body" idx="1"/>
          </p:nvPr>
        </p:nvSpPr>
        <p:spPr/>
        <p:txBody>
          <a:bodyPr/>
          <a:lstStyle/>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Employment Offer 20XX</a:t>
            </a:r>
            <a:r>
              <a:rPr lang="en-US" b="0" i="0" u="none" strike="noStrike" baseline="0" smtClean="0">
                <a:solidFill>
                  <a:srgbClr val="000000"/>
                </a:solidFill>
                <a:latin typeface="Segoe"/>
                <a:ea typeface="ＭＳ ゴシック"/>
              </a:rPr>
              <a:t> document from the lesson folder. You are now ready to publish an existing Word document as a blog.</a:t>
            </a:r>
          </a:p>
          <a:p>
            <a:pPr lvl="1" rtl="0"/>
            <a:r>
              <a:rPr lang="en-US" b="0" i="0" u="none" strike="noStrike" baseline="0" smtClean="0">
                <a:solidFill>
                  <a:srgbClr val="000000"/>
                </a:solidFill>
                <a:latin typeface="Segoe"/>
                <a:ea typeface="ＭＳ ゴシック"/>
              </a:rPr>
              <a:t>Go to </a:t>
            </a:r>
            <a:r>
              <a:rPr lang="en-US" b="1" i="0" u="none" strike="noStrike" baseline="0" smtClean="0">
                <a:solidFill>
                  <a:prstClr val="black"/>
                </a:solidFill>
                <a:latin typeface="Segoe"/>
                <a:ea typeface="ＭＳ ゴシック"/>
              </a:rPr>
              <a:t>Backstage</a:t>
            </a:r>
            <a:r>
              <a:rPr lang="en-US" b="0" i="0" u="none" strike="noStrike" baseline="0" smtClean="0">
                <a:solidFill>
                  <a:srgbClr val="000000"/>
                </a:solidFill>
                <a:latin typeface="Segoe"/>
                <a:ea typeface="ＭＳ ゴシック"/>
              </a:rPr>
              <a:t>, and click </a:t>
            </a:r>
            <a:r>
              <a:rPr lang="en-US" b="1" i="0" u="none" strike="noStrike" baseline="0" smtClean="0">
                <a:solidFill>
                  <a:prstClr val="black"/>
                </a:solidFill>
                <a:latin typeface="Segoe"/>
                <a:ea typeface="ＭＳ ゴシック"/>
              </a:rPr>
              <a:t>Share</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Post to Blog</a:t>
            </a:r>
            <a:r>
              <a:rPr lang="en-US" b="0" i="0" u="none" strike="noStrike" baseline="0" smtClean="0">
                <a:solidFill>
                  <a:srgbClr val="000000"/>
                </a:solidFill>
                <a:latin typeface="Times New Roman"/>
                <a:ea typeface="ＭＳ ゴシック"/>
              </a:rPr>
              <a:t>,</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and</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then click the </a:t>
            </a:r>
            <a:r>
              <a:rPr lang="en-US" b="1" i="0" u="none" strike="noStrike" baseline="0" smtClean="0">
                <a:solidFill>
                  <a:prstClr val="black"/>
                </a:solidFill>
                <a:latin typeface="Segoe"/>
                <a:ea typeface="ＭＳ ゴシック"/>
              </a:rPr>
              <a:t>Post to</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Blog</a:t>
            </a:r>
            <a:r>
              <a:rPr lang="en-US" b="0" i="0" u="none" strike="noStrike" baseline="0" smtClean="0">
                <a:solidFill>
                  <a:srgbClr val="000000"/>
                </a:solidFill>
                <a:latin typeface="Segoe"/>
                <a:ea typeface="ＭＳ ゴシック"/>
              </a:rPr>
              <a:t> button. The </a:t>
            </a:r>
            <a:r>
              <a:rPr lang="en-US" b="1" i="1" u="none" strike="noStrike" baseline="0" smtClean="0">
                <a:solidFill>
                  <a:prstClr val="black"/>
                </a:solidFill>
                <a:latin typeface="Segoe"/>
                <a:ea typeface="ＭＳ ゴシック"/>
              </a:rPr>
              <a:t>Employment Offer 20XX</a:t>
            </a:r>
            <a:r>
              <a:rPr lang="en-US" b="0" i="0" u="none" strike="noStrike" baseline="0" smtClean="0">
                <a:solidFill>
                  <a:srgbClr val="000000"/>
                </a:solidFill>
                <a:latin typeface="Segoe"/>
                <a:ea typeface="ＭＳ ゴシック"/>
              </a:rPr>
              <a:t> document is inserted in the </a:t>
            </a:r>
            <a:r>
              <a:rPr lang="en-US" b="0" i="1" u="none" strike="noStrike" baseline="0" smtClean="0">
                <a:solidFill>
                  <a:srgbClr val="000000"/>
                </a:solidFill>
                <a:latin typeface="Segoe"/>
                <a:ea typeface="ＭＳ ゴシック"/>
              </a:rPr>
              <a:t>Word Blog</a:t>
            </a:r>
            <a:r>
              <a:rPr lang="en-US" b="0" i="0" u="none" strike="noStrike" baseline="0" smtClean="0">
                <a:solidFill>
                  <a:srgbClr val="000000"/>
                </a:solidFill>
                <a:latin typeface="Segoe"/>
                <a:ea typeface="ＭＳ ゴシック"/>
              </a:rPr>
              <a:t> layout and appears below the horizontal line.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Publish</a:t>
            </a:r>
            <a:r>
              <a:rPr lang="en-US" b="0" i="0" u="none" strike="noStrike" baseline="0" smtClean="0">
                <a:solidFill>
                  <a:srgbClr val="000000"/>
                </a:solidFill>
                <a:latin typeface="Segoe"/>
                <a:ea typeface="ＭＳ ゴシック"/>
              </a:rPr>
              <a:t> button in the Blog group to display </a:t>
            </a:r>
            <a:r>
              <a:rPr lang="en-US" b="0" i="1" u="none" strike="noStrike" baseline="0" smtClean="0">
                <a:solidFill>
                  <a:srgbClr val="000000"/>
                </a:solidFill>
                <a:latin typeface="Segoe"/>
                <a:ea typeface="ＭＳ ゴシック"/>
              </a:rPr>
              <a:t>Connect to &lt;your Blog URL site&gt;</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Connect to wordwise2013</a:t>
            </a:r>
            <a:r>
              <a:rPr lang="en-US" b="0" i="0" u="none" strike="noStrike" baseline="0" smtClean="0">
                <a:solidFill>
                  <a:srgbClr val="000000"/>
                </a:solidFill>
                <a:latin typeface="Segoe"/>
                <a:ea typeface="ＭＳ ゴシック"/>
              </a:rPr>
              <a:t>. Enter your user name and password, and then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97</a:t>
            </a:fld>
            <a:endParaRPr lang="en-US" dirty="0"/>
          </a:p>
        </p:txBody>
      </p:sp>
    </p:spTree>
    <p:extLst>
      <p:ext uri="{BB962C8B-B14F-4D97-AF65-F5344CB8AC3E}">
        <p14:creationId xmlns:p14="http://schemas.microsoft.com/office/powerpoint/2010/main" val="32951482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Publish a Word Document as a Blog </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A prompt appears stating, When Word sends information to the blog service provider, it may be possible for other people to see that information. This includes your user name and password. Do you want to continue? Click </a:t>
            </a:r>
            <a:r>
              <a:rPr lang="en-US" b="1" i="0" u="none" strike="noStrike" baseline="0" smtClean="0">
                <a:solidFill>
                  <a:prstClr val="black"/>
                </a:solidFill>
                <a:latin typeface="Segoe"/>
                <a:ea typeface="ＭＳ ゴシック"/>
              </a:rPr>
              <a:t>Yes</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A gray prompt appears on the screen stating, </a:t>
            </a:r>
            <a:r>
              <a:rPr lang="en-US" b="0" i="1" u="none" strike="noStrike" baseline="0" smtClean="0">
                <a:solidFill>
                  <a:srgbClr val="000000"/>
                </a:solidFill>
                <a:latin typeface="Segoe"/>
                <a:ea typeface="ＭＳ ゴシック"/>
              </a:rPr>
              <a:t>This post was published to your &lt;Blog URL site&gt; at time is displayed and date</a:t>
            </a:r>
            <a:r>
              <a:rPr lang="en-US" b="0" i="0" u="none" strike="noStrike" baseline="0" smtClean="0">
                <a:solidFill>
                  <a:srgbClr val="000000"/>
                </a:solidFill>
                <a:latin typeface="Times New Roman"/>
                <a:ea typeface="ＭＳ ゴシック"/>
              </a:rPr>
              <a:t>.</a:t>
            </a:r>
          </a:p>
          <a:p>
            <a:pPr lvl="1" rtl="0">
              <a:buAutoNum type="arabicPeriod" startAt="4"/>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blog post with the default name in the lesson folder on your flash drive.</a:t>
            </a:r>
          </a:p>
          <a:p>
            <a:pPr lvl="1" rtl="0">
              <a:buAutoNum type="arabicPeriod" startAt="4"/>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Employment Offer 20XX</a:t>
            </a:r>
            <a:r>
              <a:rPr lang="en-US" b="0" i="0" u="none" strike="noStrike" baseline="0" smtClean="0">
                <a:solidFill>
                  <a:srgbClr val="000000"/>
                </a:solidFill>
                <a:latin typeface="Segoe"/>
                <a:ea typeface="ＭＳ ゴシック"/>
              </a:rPr>
              <a:t> document.</a:t>
            </a:r>
          </a:p>
          <a:p>
            <a:pPr lvl="0" rtl="0"/>
            <a:r>
              <a:rPr lang="en-US" b="1" i="0" u="none" strike="noStrike" baseline="0" smtClean="0">
                <a:latin typeface="Segoe"/>
                <a:ea typeface="ＭＳ ゴシック"/>
              </a:rPr>
              <a:t>PAUSE. CLOSE</a:t>
            </a:r>
            <a:r>
              <a:rPr lang="en-US" b="0" i="0" u="none" strike="noStrike" baseline="0" smtClean="0">
                <a:latin typeface="Segoe"/>
                <a:ea typeface="ＭＳ ゴシック"/>
              </a:rPr>
              <a:t>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98</a:t>
            </a:fld>
            <a:endParaRPr lang="en-US" dirty="0"/>
          </a:p>
        </p:txBody>
      </p:sp>
    </p:spTree>
    <p:extLst>
      <p:ext uri="{BB962C8B-B14F-4D97-AF65-F5344CB8AC3E}">
        <p14:creationId xmlns:p14="http://schemas.microsoft.com/office/powerpoint/2010/main" val="28402252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Blog on Your Blog Site</a:t>
            </a:r>
          </a:p>
        </p:txBody>
      </p:sp>
      <p:sp>
        <p:nvSpPr>
          <p:cNvPr id="3" name="Text Placeholder 2"/>
          <p:cNvSpPr>
            <a:spLocks noGrp="1"/>
          </p:cNvSpPr>
          <p:nvPr>
            <p:ph type="body" idx="1"/>
          </p:nvPr>
        </p:nvSpPr>
        <p:spPr/>
        <p:txBody>
          <a:bodyPr/>
          <a:lstStyle/>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LAUNCH</a:t>
            </a:r>
            <a:r>
              <a:rPr lang="en-US" b="0" i="0" u="none" strike="noStrike" baseline="0" smtClean="0">
                <a:solidFill>
                  <a:srgbClr val="000000"/>
                </a:solidFill>
                <a:latin typeface="Segoe"/>
                <a:ea typeface="ＭＳ ゴシック"/>
              </a:rPr>
              <a:t> your Internet browser and log in to your WordPress 2013 blog. On the left side of the screen, click </a:t>
            </a:r>
            <a:r>
              <a:rPr lang="en-US" b="1" i="0" u="none" strike="noStrike" baseline="0" smtClean="0">
                <a:solidFill>
                  <a:prstClr val="black"/>
                </a:solidFill>
                <a:latin typeface="Segoe"/>
                <a:ea typeface="ＭＳ ゴシック"/>
              </a:rPr>
              <a:t>Post</a:t>
            </a:r>
            <a:r>
              <a:rPr lang="en-US" b="0" i="0" u="none" strike="noStrike" baseline="0" smtClean="0">
                <a:solidFill>
                  <a:srgbClr val="000000"/>
                </a:solidFill>
                <a:latin typeface="Segoe"/>
                <a:ea typeface="ＭＳ ゴシック"/>
              </a:rPr>
              <a:t>, and then click All </a:t>
            </a:r>
            <a:r>
              <a:rPr lang="en-US" b="1" i="0" u="none" strike="noStrike" baseline="0" smtClean="0">
                <a:solidFill>
                  <a:prstClr val="black"/>
                </a:solidFill>
                <a:latin typeface="Segoe"/>
                <a:ea typeface="ＭＳ ゴシック"/>
              </a:rPr>
              <a:t>Posts</a:t>
            </a:r>
            <a:r>
              <a:rPr lang="en-US" b="0" i="0" u="none" strike="noStrike" baseline="0" smtClean="0">
                <a:solidFill>
                  <a:srgbClr val="000000"/>
                </a:solidFill>
                <a:latin typeface="Segoe"/>
                <a:ea typeface="ＭＳ ゴシック"/>
              </a:rPr>
              <a:t>. </a:t>
            </a:r>
          </a:p>
          <a:p>
            <a:pPr lvl="1" rtl="0"/>
            <a:r>
              <a:rPr lang="en-US" b="0" i="0" u="none" strike="noStrike" baseline="0" smtClean="0">
                <a:solidFill>
                  <a:srgbClr val="000000"/>
                </a:solidFill>
                <a:latin typeface="Segoe"/>
                <a:ea typeface="ＭＳ ゴシック"/>
              </a:rPr>
              <a:t>Add a check mark in the check box, and then select </a:t>
            </a:r>
            <a:r>
              <a:rPr lang="en-US" b="1" i="0" u="none" strike="noStrike" baseline="0" smtClean="0">
                <a:solidFill>
                  <a:prstClr val="black"/>
                </a:solidFill>
                <a:latin typeface="Segoe"/>
                <a:ea typeface="ＭＳ ゴシック"/>
              </a:rPr>
              <a:t>Trash</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Log out of your blog URL site. </a:t>
            </a:r>
          </a:p>
          <a:p>
            <a:pPr lvl="1" rtl="0"/>
            <a:r>
              <a:rPr lang="en-US" b="0" i="0" u="none" strike="noStrike" baseline="0" smtClean="0">
                <a:solidFill>
                  <a:srgbClr val="000000"/>
                </a:solidFill>
                <a:latin typeface="Segoe"/>
                <a:ea typeface="ＭＳ ゴシック"/>
              </a:rPr>
              <a:t>Have fun blogging!</a:t>
            </a:r>
          </a:p>
          <a:p>
            <a:pPr lvl="0" rtl="0"/>
            <a:r>
              <a:rPr lang="en-US" b="1" i="0" u="none" strike="noStrike" baseline="0" smtClean="0">
                <a:latin typeface="Segoe"/>
                <a:ea typeface="ＭＳ ゴシック"/>
              </a:rPr>
              <a:t>CLOSE</a:t>
            </a:r>
            <a:r>
              <a:rPr lang="en-US" b="0" i="0" u="none" strike="noStrike" baseline="0" smtClean="0">
                <a:latin typeface="Segoe"/>
                <a:ea typeface="ＭＳ ゴシック"/>
              </a:rPr>
              <a:t> the Internet.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99</a:t>
            </a:fld>
            <a:endParaRPr lang="en-US" dirty="0"/>
          </a:p>
        </p:txBody>
      </p:sp>
    </p:spTree>
    <p:extLst>
      <p:ext uri="{BB962C8B-B14F-4D97-AF65-F5344CB8AC3E}">
        <p14:creationId xmlns:p14="http://schemas.microsoft.com/office/powerpoint/2010/main" val="318420313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254</TotalTime>
  <Words>9956</Words>
  <Application>Microsoft Macintosh PowerPoint</Application>
  <PresentationFormat>On-screen Show (4:3)</PresentationFormat>
  <Paragraphs>744</Paragraphs>
  <Slides>100</Slides>
  <Notes>17</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template</vt:lpstr>
      <vt:lpstr>Protecting and Sharing Documents</vt:lpstr>
      <vt:lpstr>Objectives</vt:lpstr>
      <vt:lpstr>Step by Step: Set an Access Password for a Document</vt:lpstr>
      <vt:lpstr>Step by Step: Set an Access Password for a Document</vt:lpstr>
      <vt:lpstr>Step by Step: Set an Access Password for a Document</vt:lpstr>
      <vt:lpstr>Step by Step: Set an Access Password for a Document</vt:lpstr>
      <vt:lpstr>Step by Step: Set an Access Password for a Document</vt:lpstr>
      <vt:lpstr>Step by Step: Set an Access Password for a Document</vt:lpstr>
      <vt:lpstr>Step by Step: Remove a Password</vt:lpstr>
      <vt:lpstr>Step by Step: Remove a Password</vt:lpstr>
      <vt:lpstr>Step by Step: Protect a Document as Read Only</vt:lpstr>
      <vt:lpstr>Step by Step: Protect a Document as Read Only</vt:lpstr>
      <vt:lpstr>Step by Step: Protect a Document as Read Only</vt:lpstr>
      <vt:lpstr>Step by Step: Protect a Document as Read Only</vt:lpstr>
      <vt:lpstr>Step by Step: Protect a Document as Read Only</vt:lpstr>
      <vt:lpstr>Step by Step: Protect a Document as Read Only</vt:lpstr>
      <vt:lpstr>Step by Step: Protect a Document as Read Only</vt:lpstr>
      <vt:lpstr>Step by Step: Protect a Document as Read Only</vt:lpstr>
      <vt:lpstr>Step by Step: Restrict a Document with Comments Only</vt:lpstr>
      <vt:lpstr>Step by Step: Restrict a Document with Comments Only</vt:lpstr>
      <vt:lpstr>Step by Step: Restrict a Document with Comments Only</vt:lpstr>
      <vt:lpstr>Step by Step: Restrict a Document with Comments Only</vt:lpstr>
      <vt:lpstr>Step by Step: Restrict a Document with Comments Only</vt:lpstr>
      <vt:lpstr>Step by Step: Limit Formatting Styles in a Document</vt:lpstr>
      <vt:lpstr>Step by Step: Limit Formatting Styles in a Document</vt:lpstr>
      <vt:lpstr>Step by Step: Limit Formatting Styles in a Document</vt:lpstr>
      <vt:lpstr>Step by Step: Limit Formatting Styles in a Document</vt:lpstr>
      <vt:lpstr>Step by Step: Limit Formatting Styles in a Document</vt:lpstr>
      <vt:lpstr>Step by Step: Mark a Document as Final</vt:lpstr>
      <vt:lpstr>Step by Step: Mark a Document as Final</vt:lpstr>
      <vt:lpstr>Step by Step: Mark a Document as Final</vt:lpstr>
      <vt:lpstr>Step by Step: Mark a Document as Final</vt:lpstr>
      <vt:lpstr>Step by Step: Mark a Document as Final</vt:lpstr>
      <vt:lpstr>Step by Step: Encrypt a Document</vt:lpstr>
      <vt:lpstr>Step by Step: Encrypt a Document</vt:lpstr>
      <vt:lpstr>Step by Step: Open a Document in Protected View</vt:lpstr>
      <vt:lpstr>Step by Step: Open a Document in Protected View</vt:lpstr>
      <vt:lpstr>Step by Step: Manage Document Versions</vt:lpstr>
      <vt:lpstr>Step by Step: Manage Document Versions</vt:lpstr>
      <vt:lpstr>Step by Step: Manage Document Versions</vt:lpstr>
      <vt:lpstr>Step by Step: Manage Document Versions</vt:lpstr>
      <vt:lpstr>Step by Step: Manage Document Versions</vt:lpstr>
      <vt:lpstr>Step by Step: Restore an Earlier Version of Your Document</vt:lpstr>
      <vt:lpstr>Step by Step: Restore an Earlier Version of Your Document</vt:lpstr>
      <vt:lpstr>Step by Step: Restore an Earlier Version of Your Document</vt:lpstr>
      <vt:lpstr>Step by Step: Recover Unsaved Documents</vt:lpstr>
      <vt:lpstr>Step by Step: Recover Unsaved Documents</vt:lpstr>
      <vt:lpstr>Step by Step: Recover Unsaved Documents</vt:lpstr>
      <vt:lpstr>Step by Step: Recover Unsaved Documents</vt:lpstr>
      <vt:lpstr>Step by Step: Delete All Draft Versions</vt:lpstr>
      <vt:lpstr>Step by Step: Use the Document Inspector</vt:lpstr>
      <vt:lpstr>Step by Step: Use the Document Inspector</vt:lpstr>
      <vt:lpstr>Step by Step: Use the Document Inspector</vt:lpstr>
      <vt:lpstr>Step by Step: Use the Accessibility Checker </vt:lpstr>
      <vt:lpstr>Step by Step: Use the Accessibility Checker </vt:lpstr>
      <vt:lpstr>Step by Step: Use the Accessibility Checker </vt:lpstr>
      <vt:lpstr>Step by Step: Use the Compatibility Checker</vt:lpstr>
      <vt:lpstr>Step by Step: Use the Compatibility Checker</vt:lpstr>
      <vt:lpstr>Step by Step: Use the Compatibility Checker</vt:lpstr>
      <vt:lpstr>Step by Step: Send Documents via Email Using Outlook </vt:lpstr>
      <vt:lpstr>Step by Step: Send Documents via Email Using Outlook </vt:lpstr>
      <vt:lpstr>Step by Step: Send Documents via Email Using Outlook </vt:lpstr>
      <vt:lpstr>Step by Step: Send Documents via Email Using Outlook </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SkyDrive</vt:lpstr>
      <vt:lpstr>Step by Step: Send Documents via Internet Fax</vt:lpstr>
      <vt:lpstr>Step by Step: Send Documents via Internet Fax</vt:lpstr>
      <vt:lpstr>Step by Step: Send Documents via Internet Fax</vt:lpstr>
      <vt:lpstr>Step by Step: Send Documents as PDF or XPS</vt:lpstr>
      <vt:lpstr>Step by Step: Post to Social Networks</vt:lpstr>
      <vt:lpstr>Step by Step: Present Online</vt:lpstr>
      <vt:lpstr>Step by Step: Present Online</vt:lpstr>
      <vt:lpstr>Step by Step: Present Online</vt:lpstr>
      <vt:lpstr>Step by Step: Present Online</vt:lpstr>
      <vt:lpstr>Step by Step: Present Online</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Register and Publish a Blog Post</vt:lpstr>
      <vt:lpstr>Step by Step: Publish a Word Document as a Blog </vt:lpstr>
      <vt:lpstr>Step by Step: Publish a Word Document as a Blog </vt:lpstr>
      <vt:lpstr>Step by Step: Remove a Blog on Your Blog Site</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339</cp:revision>
  <dcterms:created xsi:type="dcterms:W3CDTF">2011-08-08T12:10:51Z</dcterms:created>
  <dcterms:modified xsi:type="dcterms:W3CDTF">2013-09-01T12:30:25Z</dcterms:modified>
</cp:coreProperties>
</file>